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307" r:id="rId3"/>
    <p:sldId id="267" r:id="rId4"/>
    <p:sldId id="268" r:id="rId5"/>
    <p:sldId id="297" r:id="rId6"/>
    <p:sldId id="308" r:id="rId7"/>
    <p:sldId id="277" r:id="rId8"/>
    <p:sldId id="295" r:id="rId9"/>
    <p:sldId id="300" r:id="rId10"/>
    <p:sldId id="276" r:id="rId11"/>
    <p:sldId id="301" r:id="rId12"/>
    <p:sldId id="309" r:id="rId13"/>
    <p:sldId id="305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D19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6832" autoAdjust="0"/>
  </p:normalViewPr>
  <p:slideViewPr>
    <p:cSldViewPr>
      <p:cViewPr varScale="1">
        <p:scale>
          <a:sx n="93" d="100"/>
          <a:sy n="93" d="100"/>
        </p:scale>
        <p:origin x="2268" y="96"/>
      </p:cViewPr>
      <p:guideLst>
        <p:guide orient="horz" pos="2976"/>
        <p:guide pos="2880"/>
      </p:guideLst>
    </p:cSldViewPr>
  </p:slideViewPr>
  <p:outlineViewPr>
    <p:cViewPr>
      <p:scale>
        <a:sx n="33" d="100"/>
        <a:sy n="33" d="100"/>
      </p:scale>
      <p:origin x="24" y="498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mioc\Desktop\Marija%20Mioc_2016\UDRUGE\Info%20dani\2017\Tablica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hr-HR" sz="1400" dirty="0">
                <a:solidFill>
                  <a:schemeClr val="tx1"/>
                </a:solidFill>
              </a:rPr>
              <a:t>ukupno</a:t>
            </a:r>
            <a:r>
              <a:rPr lang="hr-HR" sz="1400" baseline="0" dirty="0">
                <a:solidFill>
                  <a:schemeClr val="tx1"/>
                </a:solidFill>
              </a:rPr>
              <a:t> uložena </a:t>
            </a:r>
            <a:r>
              <a:rPr lang="hr-HR" sz="1400" baseline="0" dirty="0" smtClean="0">
                <a:solidFill>
                  <a:schemeClr val="tx1"/>
                </a:solidFill>
              </a:rPr>
              <a:t>sredstva</a:t>
            </a:r>
          </a:p>
          <a:p>
            <a:pPr>
              <a:defRPr/>
            </a:pPr>
            <a:r>
              <a:rPr lang="hr-HR" sz="1400" baseline="0" dirty="0" smtClean="0">
                <a:solidFill>
                  <a:schemeClr val="tx1"/>
                </a:solidFill>
              </a:rPr>
              <a:t>natječaji </a:t>
            </a:r>
            <a:r>
              <a:rPr lang="hr-HR" sz="1400" baseline="0" dirty="0">
                <a:solidFill>
                  <a:schemeClr val="tx1"/>
                </a:solidFill>
              </a:rPr>
              <a:t>udruga na otocima </a:t>
            </a:r>
            <a:r>
              <a:rPr lang="hr-HR" sz="1400" baseline="0" dirty="0" smtClean="0">
                <a:solidFill>
                  <a:schemeClr val="tx1"/>
                </a:solidFill>
              </a:rPr>
              <a:t>od 2008.-2015. </a:t>
            </a:r>
            <a:endParaRPr lang="en-US" sz="1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Ukupna uložena sredstva (kn)</c:v>
                </c:pt>
              </c:strCache>
            </c:strRef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8597331583552051E-2"/>
                  <c:y val="-8.333333333333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152887139107609E-2"/>
                  <c:y val="0.1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5263998250218728E-2"/>
                  <c:y val="-6.4814814814814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59733158355206E-2"/>
                  <c:y val="9.7222222222222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2486220472440946E-2"/>
                  <c:y val="-5.5555555555555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9152887139107609E-2"/>
                  <c:y val="0.115740740740740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6375109361329828E-2"/>
                  <c:y val="-0.101851851851851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9708442694663276E-2"/>
                  <c:y val="0.101851851851851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6189851268592445E-3"/>
                  <c:y val="-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Sheet1!$B$3:$B$11</c:f>
              <c:strCache>
                <c:ptCount val="9"/>
                <c:pt idx="0">
                  <c:v>2008.</c:v>
                </c:pt>
                <c:pt idx="1">
                  <c:v>2009.</c:v>
                </c:pt>
                <c:pt idx="2">
                  <c:v>2010.</c:v>
                </c:pt>
                <c:pt idx="3">
                  <c:v>2011.</c:v>
                </c:pt>
                <c:pt idx="4">
                  <c:v>2012.</c:v>
                </c:pt>
                <c:pt idx="5">
                  <c:v>2013.</c:v>
                </c:pt>
                <c:pt idx="6">
                  <c:v>2014.</c:v>
                </c:pt>
                <c:pt idx="7">
                  <c:v>2015.</c:v>
                </c:pt>
                <c:pt idx="8">
                  <c:v>2016.</c:v>
                </c:pt>
              </c:strCache>
            </c:strRef>
          </c:cat>
          <c:val>
            <c:numRef>
              <c:f>Sheet1!$D$3:$D$11</c:f>
              <c:numCache>
                <c:formatCode>_("kn"* #,##0.00_);_("kn"* \(#,##0.00\);_("kn"* "-"??_);_(@_)</c:formatCode>
                <c:ptCount val="9"/>
                <c:pt idx="0">
                  <c:v>500000</c:v>
                </c:pt>
                <c:pt idx="1">
                  <c:v>500000</c:v>
                </c:pt>
                <c:pt idx="2">
                  <c:v>500000</c:v>
                </c:pt>
                <c:pt idx="3">
                  <c:v>400000</c:v>
                </c:pt>
                <c:pt idx="4">
                  <c:v>400000</c:v>
                </c:pt>
                <c:pt idx="5">
                  <c:v>352000</c:v>
                </c:pt>
                <c:pt idx="6">
                  <c:v>294500</c:v>
                </c:pt>
                <c:pt idx="7">
                  <c:v>294500</c:v>
                </c:pt>
                <c:pt idx="8">
                  <c:v>300000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-1090780944"/>
        <c:axId val="-1090780400"/>
      </c:lineChart>
      <c:catAx>
        <c:axId val="-1090780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100">
                    <a:solidFill>
                      <a:schemeClr val="accent5"/>
                    </a:solidFill>
                  </a:rPr>
                  <a:t>godine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1090780400"/>
        <c:crosses val="autoZero"/>
        <c:auto val="1"/>
        <c:lblAlgn val="ctr"/>
        <c:lblOffset val="100"/>
        <c:noMultiLvlLbl val="0"/>
      </c:catAx>
      <c:valAx>
        <c:axId val="-109078040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accent5"/>
                    </a:solidFill>
                  </a:rPr>
                  <a:t>uložena sredstva (kn)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_(&quot;kn&quot;* #,##0.00_);_(&quot;kn&quot;* \(#,##0.00\);_(&quot;kn&quot;* &quot;-&quot;??_);_(@_)" sourceLinked="1"/>
        <c:majorTickMark val="none"/>
        <c:minorTickMark val="none"/>
        <c:tickLblPos val="nextTo"/>
        <c:crossAx val="-109078094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06231-14B2-42EE-8891-6C998A54B9C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EE96BA8-82A2-45CD-A5B1-AFCC6E873574}">
      <dgm:prSet phldrT="[Text]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PROGRAMSKA</a:t>
          </a:r>
        </a:p>
        <a:p>
          <a:r>
            <a:rPr lang="hr-HR" b="1" dirty="0" smtClean="0">
              <a:solidFill>
                <a:schemeClr val="tx1"/>
              </a:solidFill>
            </a:rPr>
            <a:t>PODRUČJA</a:t>
          </a:r>
          <a:endParaRPr lang="hr-HR" dirty="0"/>
        </a:p>
      </dgm:t>
    </dgm:pt>
    <dgm:pt modelId="{28028721-D5D8-4FD7-A3D6-4F6912987577}" type="parTrans" cxnId="{51222FA2-50FE-4E15-97EF-B8EC16643455}">
      <dgm:prSet/>
      <dgm:spPr/>
      <dgm:t>
        <a:bodyPr/>
        <a:lstStyle/>
        <a:p>
          <a:endParaRPr lang="hr-HR"/>
        </a:p>
      </dgm:t>
    </dgm:pt>
    <dgm:pt modelId="{74CB15FB-151A-4BB6-A5FD-022780E8ED38}" type="sibTrans" cxnId="{51222FA2-50FE-4E15-97EF-B8EC16643455}">
      <dgm:prSet/>
      <dgm:spPr/>
      <dgm:t>
        <a:bodyPr/>
        <a:lstStyle/>
        <a:p>
          <a:endParaRPr lang="hr-HR"/>
        </a:p>
      </dgm:t>
    </dgm:pt>
    <dgm:pt modelId="{7276F149-55D8-4648-A27F-25232C8AB09C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RAZVOJ CIVILNOG DRUŠTVA</a:t>
          </a:r>
          <a:r>
            <a:rPr lang="hr-HR" baseline="0" dirty="0" smtClean="0"/>
            <a:t> </a:t>
          </a:r>
          <a:endParaRPr lang="hr-HR" dirty="0"/>
        </a:p>
      </dgm:t>
    </dgm:pt>
    <dgm:pt modelId="{8E2D76F3-A500-44AC-AF2A-B224CB540413}" type="parTrans" cxnId="{203DC2EB-E54B-4809-8CB4-C89DAE8B20A3}">
      <dgm:prSet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endParaRPr lang="hr-HR"/>
        </a:p>
      </dgm:t>
    </dgm:pt>
    <dgm:pt modelId="{54D6F2AD-EC4A-440C-B996-0F232F794206}" type="sibTrans" cxnId="{203DC2EB-E54B-4809-8CB4-C89DAE8B20A3}">
      <dgm:prSet/>
      <dgm:spPr/>
      <dgm:t>
        <a:bodyPr/>
        <a:lstStyle/>
        <a:p>
          <a:endParaRPr lang="hr-HR"/>
        </a:p>
      </dgm:t>
    </dgm:pt>
    <dgm:pt modelId="{C87BE608-850E-46EC-A1FF-B1EF9EE9C1D0}">
      <dgm:prSet phldrT="[Text]"/>
      <dgm:spPr>
        <a:solidFill>
          <a:schemeClr val="accent3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GOSPODARSKE AKTIVNOSTI (POLJOPRIVREDA, BRODOGRADNJA I SL.)</a:t>
          </a:r>
          <a:endParaRPr lang="hr-HR" dirty="0">
            <a:solidFill>
              <a:schemeClr val="tx1"/>
            </a:solidFill>
          </a:endParaRPr>
        </a:p>
      </dgm:t>
    </dgm:pt>
    <dgm:pt modelId="{1D4B2B3B-93C6-40D2-BF59-607E6CF4C0AE}" type="parTrans" cxnId="{FE296B69-B9E9-411F-81F1-69B13BEF99F2}">
      <dgm:prSet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endParaRPr lang="hr-HR"/>
        </a:p>
      </dgm:t>
    </dgm:pt>
    <dgm:pt modelId="{09799D1E-C630-4982-80A1-F5D70B4E407A}" type="sibTrans" cxnId="{FE296B69-B9E9-411F-81F1-69B13BEF99F2}">
      <dgm:prSet/>
      <dgm:spPr/>
      <dgm:t>
        <a:bodyPr/>
        <a:lstStyle/>
        <a:p>
          <a:endParaRPr lang="hr-HR"/>
        </a:p>
      </dgm:t>
    </dgm:pt>
    <dgm:pt modelId="{575233EF-2C94-4269-A8BE-D151894288A5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EKOLOGIJA (ZAŠTITA OKOLIŠA I MORA)</a:t>
          </a:r>
          <a:endParaRPr lang="hr-HR" dirty="0"/>
        </a:p>
      </dgm:t>
    </dgm:pt>
    <dgm:pt modelId="{83C69451-EC0F-42DE-BD9C-FF787B6501A2}" type="parTrans" cxnId="{A46129CB-C449-448D-92AF-59627E7883E6}">
      <dgm:prSet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endParaRPr lang="hr-HR"/>
        </a:p>
      </dgm:t>
    </dgm:pt>
    <dgm:pt modelId="{801AF599-5E58-4864-957E-9A881BEF9DD9}" type="sibTrans" cxnId="{A46129CB-C449-448D-92AF-59627E7883E6}">
      <dgm:prSet/>
      <dgm:spPr/>
      <dgm:t>
        <a:bodyPr/>
        <a:lstStyle/>
        <a:p>
          <a:endParaRPr lang="hr-HR"/>
        </a:p>
      </dgm:t>
    </dgm:pt>
    <dgm:pt modelId="{26C203A0-E15E-47A6-A0CF-A1761AF1C277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SPORT</a:t>
          </a:r>
          <a:endParaRPr lang="hr-HR" dirty="0">
            <a:solidFill>
              <a:schemeClr val="tx1"/>
            </a:solidFill>
          </a:endParaRPr>
        </a:p>
      </dgm:t>
    </dgm:pt>
    <dgm:pt modelId="{4F277AF6-34C3-42D2-981C-919C07106182}" type="parTrans" cxnId="{6E1ADC9A-169E-4EDF-8638-DF8D7EE6805F}">
      <dgm:prSet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endParaRPr lang="hr-HR"/>
        </a:p>
      </dgm:t>
    </dgm:pt>
    <dgm:pt modelId="{9295CAF9-C5A8-42F4-BDD3-A21E515F83A5}" type="sibTrans" cxnId="{6E1ADC9A-169E-4EDF-8638-DF8D7EE6805F}">
      <dgm:prSet/>
      <dgm:spPr/>
      <dgm:t>
        <a:bodyPr/>
        <a:lstStyle/>
        <a:p>
          <a:endParaRPr lang="hr-HR"/>
        </a:p>
      </dgm:t>
    </dgm:pt>
    <dgm:pt modelId="{5A7398A8-3FE6-4208-ABF4-2467EE059CE6}">
      <dgm:prSet phldrT="[Text]"/>
      <dgm:spPr>
        <a:solidFill>
          <a:schemeClr val="accent5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KULTURA (KULTURNA BAŠTINA I UMJETNOST)</a:t>
          </a:r>
          <a:endParaRPr lang="hr-HR" dirty="0"/>
        </a:p>
      </dgm:t>
    </dgm:pt>
    <dgm:pt modelId="{C13A67FD-E143-4622-A9F4-8D3DE878BDC0}" type="parTrans" cxnId="{FB0C31D7-4B72-47C6-BB99-C0EEBD293F06}">
      <dgm:prSet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endParaRPr lang="hr-HR"/>
        </a:p>
      </dgm:t>
    </dgm:pt>
    <dgm:pt modelId="{BC883B2D-2C5A-4169-A8EF-97668A55868B}" type="sibTrans" cxnId="{FB0C31D7-4B72-47C6-BB99-C0EEBD293F06}">
      <dgm:prSet/>
      <dgm:spPr/>
      <dgm:t>
        <a:bodyPr/>
        <a:lstStyle/>
        <a:p>
          <a:endParaRPr lang="hr-HR"/>
        </a:p>
      </dgm:t>
    </dgm:pt>
    <dgm:pt modelId="{B88A5671-4A40-4502-B8E0-33C6E10373B6}">
      <dgm:prSet phldrT="[Text]"/>
      <dgm:spPr>
        <a:solidFill>
          <a:schemeClr val="accent4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PREDŠKOLSKI ODGOJ, OBRAZOVANJE I ZNANOST</a:t>
          </a:r>
          <a:endParaRPr lang="hr-HR" dirty="0">
            <a:solidFill>
              <a:schemeClr val="tx1"/>
            </a:solidFill>
          </a:endParaRPr>
        </a:p>
      </dgm:t>
    </dgm:pt>
    <dgm:pt modelId="{F6A3B8AF-4890-4979-BDCB-D344CFA6687D}" type="parTrans" cxnId="{8001BE91-7589-4921-9FEB-4B985D8C15F6}">
      <dgm:prSet/>
      <dgm:spPr>
        <a:solidFill>
          <a:schemeClr val="bg1"/>
        </a:solidFill>
        <a:ln>
          <a:solidFill>
            <a:schemeClr val="accent5"/>
          </a:solidFill>
        </a:ln>
      </dgm:spPr>
      <dgm:t>
        <a:bodyPr/>
        <a:lstStyle/>
        <a:p>
          <a:endParaRPr lang="hr-HR"/>
        </a:p>
      </dgm:t>
    </dgm:pt>
    <dgm:pt modelId="{F61EDDF6-D081-4D1C-96A1-6BE6BD311881}" type="sibTrans" cxnId="{8001BE91-7589-4921-9FEB-4B985D8C15F6}">
      <dgm:prSet/>
      <dgm:spPr/>
      <dgm:t>
        <a:bodyPr/>
        <a:lstStyle/>
        <a:p>
          <a:endParaRPr lang="hr-HR"/>
        </a:p>
      </dgm:t>
    </dgm:pt>
    <dgm:pt modelId="{E31E9E46-7201-4D30-BE56-66F77B17D003}" type="pres">
      <dgm:prSet presAssocID="{E2406231-14B2-42EE-8891-6C998A54B9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1389821-4912-4DB5-A82D-BAB691F83B73}" type="pres">
      <dgm:prSet presAssocID="{3EE96BA8-82A2-45CD-A5B1-AFCC6E873574}" presName="centerShape" presStyleLbl="node0" presStyleIdx="0" presStyleCnt="1"/>
      <dgm:spPr/>
      <dgm:t>
        <a:bodyPr/>
        <a:lstStyle/>
        <a:p>
          <a:endParaRPr lang="hr-HR"/>
        </a:p>
      </dgm:t>
    </dgm:pt>
    <dgm:pt modelId="{020AE313-31D4-4641-AB6A-3F8956960A8A}" type="pres">
      <dgm:prSet presAssocID="{8E2D76F3-A500-44AC-AF2A-B224CB540413}" presName="parTrans" presStyleLbl="sibTrans2D1" presStyleIdx="0" presStyleCnt="6"/>
      <dgm:spPr/>
      <dgm:t>
        <a:bodyPr/>
        <a:lstStyle/>
        <a:p>
          <a:endParaRPr lang="hr-HR"/>
        </a:p>
      </dgm:t>
    </dgm:pt>
    <dgm:pt modelId="{B3379253-0256-4D77-8F92-31F5CAAB9B4A}" type="pres">
      <dgm:prSet presAssocID="{8E2D76F3-A500-44AC-AF2A-B224CB540413}" presName="connectorText" presStyleLbl="sibTrans2D1" presStyleIdx="0" presStyleCnt="6"/>
      <dgm:spPr/>
      <dgm:t>
        <a:bodyPr/>
        <a:lstStyle/>
        <a:p>
          <a:endParaRPr lang="hr-HR"/>
        </a:p>
      </dgm:t>
    </dgm:pt>
    <dgm:pt modelId="{AD798859-2510-4361-8A0D-16616D70AC7D}" type="pres">
      <dgm:prSet presAssocID="{7276F149-55D8-4648-A27F-25232C8AB0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D65585-DD41-46F2-8609-E2A0CF55E3B7}" type="pres">
      <dgm:prSet presAssocID="{C13A67FD-E143-4622-A9F4-8D3DE878BDC0}" presName="parTrans" presStyleLbl="sibTrans2D1" presStyleIdx="1" presStyleCnt="6"/>
      <dgm:spPr/>
      <dgm:t>
        <a:bodyPr/>
        <a:lstStyle/>
        <a:p>
          <a:endParaRPr lang="hr-HR"/>
        </a:p>
      </dgm:t>
    </dgm:pt>
    <dgm:pt modelId="{CF723185-923E-4E97-88CF-2E2F6768C210}" type="pres">
      <dgm:prSet presAssocID="{C13A67FD-E143-4622-A9F4-8D3DE878BDC0}" presName="connectorText" presStyleLbl="sibTrans2D1" presStyleIdx="1" presStyleCnt="6"/>
      <dgm:spPr/>
      <dgm:t>
        <a:bodyPr/>
        <a:lstStyle/>
        <a:p>
          <a:endParaRPr lang="hr-HR"/>
        </a:p>
      </dgm:t>
    </dgm:pt>
    <dgm:pt modelId="{8BE7BAE3-9BBB-4CA0-819A-EAA80DEA3456}" type="pres">
      <dgm:prSet presAssocID="{5A7398A8-3FE6-4208-ABF4-2467EE059C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600435-947A-4B16-A1DF-633BDDDE508E}" type="pres">
      <dgm:prSet presAssocID="{F6A3B8AF-4890-4979-BDCB-D344CFA6687D}" presName="parTrans" presStyleLbl="sibTrans2D1" presStyleIdx="2" presStyleCnt="6"/>
      <dgm:spPr/>
      <dgm:t>
        <a:bodyPr/>
        <a:lstStyle/>
        <a:p>
          <a:endParaRPr lang="hr-HR"/>
        </a:p>
      </dgm:t>
    </dgm:pt>
    <dgm:pt modelId="{CFE083B5-09FE-4059-8795-C09AFC64C0DC}" type="pres">
      <dgm:prSet presAssocID="{F6A3B8AF-4890-4979-BDCB-D344CFA6687D}" presName="connectorText" presStyleLbl="sibTrans2D1" presStyleIdx="2" presStyleCnt="6"/>
      <dgm:spPr/>
      <dgm:t>
        <a:bodyPr/>
        <a:lstStyle/>
        <a:p>
          <a:endParaRPr lang="hr-HR"/>
        </a:p>
      </dgm:t>
    </dgm:pt>
    <dgm:pt modelId="{57CAD6D8-A158-4FE3-BA25-40AA475F1AB2}" type="pres">
      <dgm:prSet presAssocID="{B88A5671-4A40-4502-B8E0-33C6E10373B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FF3EDD-0A36-4E06-B91B-D1948AC5988B}" type="pres">
      <dgm:prSet presAssocID="{1D4B2B3B-93C6-40D2-BF59-607E6CF4C0AE}" presName="parTrans" presStyleLbl="sibTrans2D1" presStyleIdx="3" presStyleCnt="6"/>
      <dgm:spPr/>
      <dgm:t>
        <a:bodyPr/>
        <a:lstStyle/>
        <a:p>
          <a:endParaRPr lang="hr-HR"/>
        </a:p>
      </dgm:t>
    </dgm:pt>
    <dgm:pt modelId="{4A9A6181-F748-42F3-9C0A-C84FE350F078}" type="pres">
      <dgm:prSet presAssocID="{1D4B2B3B-93C6-40D2-BF59-607E6CF4C0AE}" presName="connectorText" presStyleLbl="sibTrans2D1" presStyleIdx="3" presStyleCnt="6"/>
      <dgm:spPr/>
      <dgm:t>
        <a:bodyPr/>
        <a:lstStyle/>
        <a:p>
          <a:endParaRPr lang="hr-HR"/>
        </a:p>
      </dgm:t>
    </dgm:pt>
    <dgm:pt modelId="{2841659E-AC45-4063-A607-1391625AA1DE}" type="pres">
      <dgm:prSet presAssocID="{C87BE608-850E-46EC-A1FF-B1EF9EE9C1D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04971E-8B32-4D01-81B1-8C9CAD31AFCC}" type="pres">
      <dgm:prSet presAssocID="{83C69451-EC0F-42DE-BD9C-FF787B6501A2}" presName="parTrans" presStyleLbl="sibTrans2D1" presStyleIdx="4" presStyleCnt="6"/>
      <dgm:spPr/>
      <dgm:t>
        <a:bodyPr/>
        <a:lstStyle/>
        <a:p>
          <a:endParaRPr lang="hr-HR"/>
        </a:p>
      </dgm:t>
    </dgm:pt>
    <dgm:pt modelId="{E1E70E14-E133-43FE-9C49-76812EC2C990}" type="pres">
      <dgm:prSet presAssocID="{83C69451-EC0F-42DE-BD9C-FF787B6501A2}" presName="connectorText" presStyleLbl="sibTrans2D1" presStyleIdx="4" presStyleCnt="6"/>
      <dgm:spPr/>
      <dgm:t>
        <a:bodyPr/>
        <a:lstStyle/>
        <a:p>
          <a:endParaRPr lang="hr-HR"/>
        </a:p>
      </dgm:t>
    </dgm:pt>
    <dgm:pt modelId="{16CD53A1-A4D4-4ABA-B022-2E25C7FDDA7E}" type="pres">
      <dgm:prSet presAssocID="{575233EF-2C94-4269-A8BE-D151894288A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BA256C-19D6-497C-98EC-AFE25196834A}" type="pres">
      <dgm:prSet presAssocID="{4F277AF6-34C3-42D2-981C-919C07106182}" presName="parTrans" presStyleLbl="sibTrans2D1" presStyleIdx="5" presStyleCnt="6"/>
      <dgm:spPr/>
      <dgm:t>
        <a:bodyPr/>
        <a:lstStyle/>
        <a:p>
          <a:endParaRPr lang="hr-HR"/>
        </a:p>
      </dgm:t>
    </dgm:pt>
    <dgm:pt modelId="{D667D976-F739-49C4-93E9-B07B69A6A7EE}" type="pres">
      <dgm:prSet presAssocID="{4F277AF6-34C3-42D2-981C-919C07106182}" presName="connectorText" presStyleLbl="sibTrans2D1" presStyleIdx="5" presStyleCnt="6"/>
      <dgm:spPr/>
      <dgm:t>
        <a:bodyPr/>
        <a:lstStyle/>
        <a:p>
          <a:endParaRPr lang="hr-HR"/>
        </a:p>
      </dgm:t>
    </dgm:pt>
    <dgm:pt modelId="{98A5626C-9F9F-4783-BC59-ADF27C82388F}" type="pres">
      <dgm:prSet presAssocID="{26C203A0-E15E-47A6-A0CF-A1761AF1C27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3FD5ED3-EC4C-4BE1-A073-9C8ACE15620F}" type="presOf" srcId="{8E2D76F3-A500-44AC-AF2A-B224CB540413}" destId="{B3379253-0256-4D77-8F92-31F5CAAB9B4A}" srcOrd="1" destOrd="0" presId="urn:microsoft.com/office/officeart/2005/8/layout/radial5"/>
    <dgm:cxn modelId="{CC69C76B-1739-4B99-9C1A-2087545FC428}" type="presOf" srcId="{83C69451-EC0F-42DE-BD9C-FF787B6501A2}" destId="{E804971E-8B32-4D01-81B1-8C9CAD31AFCC}" srcOrd="0" destOrd="0" presId="urn:microsoft.com/office/officeart/2005/8/layout/radial5"/>
    <dgm:cxn modelId="{4B093C0D-E6B6-43C8-BBD2-86644ED22D64}" type="presOf" srcId="{B88A5671-4A40-4502-B8E0-33C6E10373B6}" destId="{57CAD6D8-A158-4FE3-BA25-40AA475F1AB2}" srcOrd="0" destOrd="0" presId="urn:microsoft.com/office/officeart/2005/8/layout/radial5"/>
    <dgm:cxn modelId="{A75C7168-BCDB-4190-9CAD-1E1C58626D4D}" type="presOf" srcId="{C13A67FD-E143-4622-A9F4-8D3DE878BDC0}" destId="{21D65585-DD41-46F2-8609-E2A0CF55E3B7}" srcOrd="0" destOrd="0" presId="urn:microsoft.com/office/officeart/2005/8/layout/radial5"/>
    <dgm:cxn modelId="{AF8232FA-573C-4D13-901B-C63D1C0B2907}" type="presOf" srcId="{3EE96BA8-82A2-45CD-A5B1-AFCC6E873574}" destId="{31389821-4912-4DB5-A82D-BAB691F83B73}" srcOrd="0" destOrd="0" presId="urn:microsoft.com/office/officeart/2005/8/layout/radial5"/>
    <dgm:cxn modelId="{FB0C31D7-4B72-47C6-BB99-C0EEBD293F06}" srcId="{3EE96BA8-82A2-45CD-A5B1-AFCC6E873574}" destId="{5A7398A8-3FE6-4208-ABF4-2467EE059CE6}" srcOrd="1" destOrd="0" parTransId="{C13A67FD-E143-4622-A9F4-8D3DE878BDC0}" sibTransId="{BC883B2D-2C5A-4169-A8EF-97668A55868B}"/>
    <dgm:cxn modelId="{E4A25343-1447-4B9B-A5CE-9D2F4B28F3D8}" type="presOf" srcId="{4F277AF6-34C3-42D2-981C-919C07106182}" destId="{D667D976-F739-49C4-93E9-B07B69A6A7EE}" srcOrd="1" destOrd="0" presId="urn:microsoft.com/office/officeart/2005/8/layout/radial5"/>
    <dgm:cxn modelId="{51222FA2-50FE-4E15-97EF-B8EC16643455}" srcId="{E2406231-14B2-42EE-8891-6C998A54B9C0}" destId="{3EE96BA8-82A2-45CD-A5B1-AFCC6E873574}" srcOrd="0" destOrd="0" parTransId="{28028721-D5D8-4FD7-A3D6-4F6912987577}" sibTransId="{74CB15FB-151A-4BB6-A5FD-022780E8ED38}"/>
    <dgm:cxn modelId="{8C1789D8-6737-4592-9FE5-2D7B6FA503FC}" type="presOf" srcId="{C87BE608-850E-46EC-A1FF-B1EF9EE9C1D0}" destId="{2841659E-AC45-4063-A607-1391625AA1DE}" srcOrd="0" destOrd="0" presId="urn:microsoft.com/office/officeart/2005/8/layout/radial5"/>
    <dgm:cxn modelId="{1C0B9538-B8AF-425A-A838-34F50F8B5AA9}" type="presOf" srcId="{83C69451-EC0F-42DE-BD9C-FF787B6501A2}" destId="{E1E70E14-E133-43FE-9C49-76812EC2C990}" srcOrd="1" destOrd="0" presId="urn:microsoft.com/office/officeart/2005/8/layout/radial5"/>
    <dgm:cxn modelId="{F5356C70-A5E8-42A0-BD20-FA10EB46A45B}" type="presOf" srcId="{26C203A0-E15E-47A6-A0CF-A1761AF1C277}" destId="{98A5626C-9F9F-4783-BC59-ADF27C82388F}" srcOrd="0" destOrd="0" presId="urn:microsoft.com/office/officeart/2005/8/layout/radial5"/>
    <dgm:cxn modelId="{6E1ADC9A-169E-4EDF-8638-DF8D7EE6805F}" srcId="{3EE96BA8-82A2-45CD-A5B1-AFCC6E873574}" destId="{26C203A0-E15E-47A6-A0CF-A1761AF1C277}" srcOrd="5" destOrd="0" parTransId="{4F277AF6-34C3-42D2-981C-919C07106182}" sibTransId="{9295CAF9-C5A8-42F4-BDD3-A21E515F83A5}"/>
    <dgm:cxn modelId="{FE296B69-B9E9-411F-81F1-69B13BEF99F2}" srcId="{3EE96BA8-82A2-45CD-A5B1-AFCC6E873574}" destId="{C87BE608-850E-46EC-A1FF-B1EF9EE9C1D0}" srcOrd="3" destOrd="0" parTransId="{1D4B2B3B-93C6-40D2-BF59-607E6CF4C0AE}" sibTransId="{09799D1E-C630-4982-80A1-F5D70B4E407A}"/>
    <dgm:cxn modelId="{203DC2EB-E54B-4809-8CB4-C89DAE8B20A3}" srcId="{3EE96BA8-82A2-45CD-A5B1-AFCC6E873574}" destId="{7276F149-55D8-4648-A27F-25232C8AB09C}" srcOrd="0" destOrd="0" parTransId="{8E2D76F3-A500-44AC-AF2A-B224CB540413}" sibTransId="{54D6F2AD-EC4A-440C-B996-0F232F794206}"/>
    <dgm:cxn modelId="{20CA76F0-361F-4936-BDF7-D6E5399B652F}" type="presOf" srcId="{1D4B2B3B-93C6-40D2-BF59-607E6CF4C0AE}" destId="{56FF3EDD-0A36-4E06-B91B-D1948AC5988B}" srcOrd="0" destOrd="0" presId="urn:microsoft.com/office/officeart/2005/8/layout/radial5"/>
    <dgm:cxn modelId="{C43E4B63-18B3-4207-9E80-66B313C3B4B4}" type="presOf" srcId="{F6A3B8AF-4890-4979-BDCB-D344CFA6687D}" destId="{CFE083B5-09FE-4059-8795-C09AFC64C0DC}" srcOrd="1" destOrd="0" presId="urn:microsoft.com/office/officeart/2005/8/layout/radial5"/>
    <dgm:cxn modelId="{84CB3A48-80D4-42A5-867F-3719F6BE60B2}" type="presOf" srcId="{C13A67FD-E143-4622-A9F4-8D3DE878BDC0}" destId="{CF723185-923E-4E97-88CF-2E2F6768C210}" srcOrd="1" destOrd="0" presId="urn:microsoft.com/office/officeart/2005/8/layout/radial5"/>
    <dgm:cxn modelId="{130F8775-9FAB-469C-AD17-22C2D533A62B}" type="presOf" srcId="{8E2D76F3-A500-44AC-AF2A-B224CB540413}" destId="{020AE313-31D4-4641-AB6A-3F8956960A8A}" srcOrd="0" destOrd="0" presId="urn:microsoft.com/office/officeart/2005/8/layout/radial5"/>
    <dgm:cxn modelId="{B7FBCD5E-E2A8-4096-A71A-FEFD2A1C7BA2}" type="presOf" srcId="{F6A3B8AF-4890-4979-BDCB-D344CFA6687D}" destId="{53600435-947A-4B16-A1DF-633BDDDE508E}" srcOrd="0" destOrd="0" presId="urn:microsoft.com/office/officeart/2005/8/layout/radial5"/>
    <dgm:cxn modelId="{E4DD1A16-6183-4CA6-AC56-8EB7AB1D9C18}" type="presOf" srcId="{5A7398A8-3FE6-4208-ABF4-2467EE059CE6}" destId="{8BE7BAE3-9BBB-4CA0-819A-EAA80DEA3456}" srcOrd="0" destOrd="0" presId="urn:microsoft.com/office/officeart/2005/8/layout/radial5"/>
    <dgm:cxn modelId="{417802ED-CBB5-413E-B1F6-D55795275F22}" type="presOf" srcId="{575233EF-2C94-4269-A8BE-D151894288A5}" destId="{16CD53A1-A4D4-4ABA-B022-2E25C7FDDA7E}" srcOrd="0" destOrd="0" presId="urn:microsoft.com/office/officeart/2005/8/layout/radial5"/>
    <dgm:cxn modelId="{8001BE91-7589-4921-9FEB-4B985D8C15F6}" srcId="{3EE96BA8-82A2-45CD-A5B1-AFCC6E873574}" destId="{B88A5671-4A40-4502-B8E0-33C6E10373B6}" srcOrd="2" destOrd="0" parTransId="{F6A3B8AF-4890-4979-BDCB-D344CFA6687D}" sibTransId="{F61EDDF6-D081-4D1C-96A1-6BE6BD311881}"/>
    <dgm:cxn modelId="{A46129CB-C449-448D-92AF-59627E7883E6}" srcId="{3EE96BA8-82A2-45CD-A5B1-AFCC6E873574}" destId="{575233EF-2C94-4269-A8BE-D151894288A5}" srcOrd="4" destOrd="0" parTransId="{83C69451-EC0F-42DE-BD9C-FF787B6501A2}" sibTransId="{801AF599-5E58-4864-957E-9A881BEF9DD9}"/>
    <dgm:cxn modelId="{14440835-F7AB-4737-8019-83D48277FED0}" type="presOf" srcId="{4F277AF6-34C3-42D2-981C-919C07106182}" destId="{F4BA256C-19D6-497C-98EC-AFE25196834A}" srcOrd="0" destOrd="0" presId="urn:microsoft.com/office/officeart/2005/8/layout/radial5"/>
    <dgm:cxn modelId="{50CE4972-9700-4DF6-BF26-10D0FB77609B}" type="presOf" srcId="{E2406231-14B2-42EE-8891-6C998A54B9C0}" destId="{E31E9E46-7201-4D30-BE56-66F77B17D003}" srcOrd="0" destOrd="0" presId="urn:microsoft.com/office/officeart/2005/8/layout/radial5"/>
    <dgm:cxn modelId="{66C0C7D5-5BD4-4E2B-82FD-DF8B2131E85E}" type="presOf" srcId="{1D4B2B3B-93C6-40D2-BF59-607E6CF4C0AE}" destId="{4A9A6181-F748-42F3-9C0A-C84FE350F078}" srcOrd="1" destOrd="0" presId="urn:microsoft.com/office/officeart/2005/8/layout/radial5"/>
    <dgm:cxn modelId="{DEA663BB-EA37-44BA-99EF-4CAA95F629E1}" type="presOf" srcId="{7276F149-55D8-4648-A27F-25232C8AB09C}" destId="{AD798859-2510-4361-8A0D-16616D70AC7D}" srcOrd="0" destOrd="0" presId="urn:microsoft.com/office/officeart/2005/8/layout/radial5"/>
    <dgm:cxn modelId="{1189E44D-D5BB-4883-ABAD-5E0F6C52F209}" type="presParOf" srcId="{E31E9E46-7201-4D30-BE56-66F77B17D003}" destId="{31389821-4912-4DB5-A82D-BAB691F83B73}" srcOrd="0" destOrd="0" presId="urn:microsoft.com/office/officeart/2005/8/layout/radial5"/>
    <dgm:cxn modelId="{77A6BD9D-F784-4AE0-8A59-7A18F0666481}" type="presParOf" srcId="{E31E9E46-7201-4D30-BE56-66F77B17D003}" destId="{020AE313-31D4-4641-AB6A-3F8956960A8A}" srcOrd="1" destOrd="0" presId="urn:microsoft.com/office/officeart/2005/8/layout/radial5"/>
    <dgm:cxn modelId="{91E7CED2-E9C6-4F50-BB14-36F6F6069A60}" type="presParOf" srcId="{020AE313-31D4-4641-AB6A-3F8956960A8A}" destId="{B3379253-0256-4D77-8F92-31F5CAAB9B4A}" srcOrd="0" destOrd="0" presId="urn:microsoft.com/office/officeart/2005/8/layout/radial5"/>
    <dgm:cxn modelId="{CC9BD3F1-43A3-4583-9167-9D7F3BF5D89B}" type="presParOf" srcId="{E31E9E46-7201-4D30-BE56-66F77B17D003}" destId="{AD798859-2510-4361-8A0D-16616D70AC7D}" srcOrd="2" destOrd="0" presId="urn:microsoft.com/office/officeart/2005/8/layout/radial5"/>
    <dgm:cxn modelId="{0C0D8865-586F-4931-B9A5-61E4F5478857}" type="presParOf" srcId="{E31E9E46-7201-4D30-BE56-66F77B17D003}" destId="{21D65585-DD41-46F2-8609-E2A0CF55E3B7}" srcOrd="3" destOrd="0" presId="urn:microsoft.com/office/officeart/2005/8/layout/radial5"/>
    <dgm:cxn modelId="{44874C10-43F6-40D2-9AB4-36AFCE63E002}" type="presParOf" srcId="{21D65585-DD41-46F2-8609-E2A0CF55E3B7}" destId="{CF723185-923E-4E97-88CF-2E2F6768C210}" srcOrd="0" destOrd="0" presId="urn:microsoft.com/office/officeart/2005/8/layout/radial5"/>
    <dgm:cxn modelId="{96F90E2A-8604-411B-914C-E4D09BAF732C}" type="presParOf" srcId="{E31E9E46-7201-4D30-BE56-66F77B17D003}" destId="{8BE7BAE3-9BBB-4CA0-819A-EAA80DEA3456}" srcOrd="4" destOrd="0" presId="urn:microsoft.com/office/officeart/2005/8/layout/radial5"/>
    <dgm:cxn modelId="{83AD7C83-A1DD-43E7-9F62-47609906544F}" type="presParOf" srcId="{E31E9E46-7201-4D30-BE56-66F77B17D003}" destId="{53600435-947A-4B16-A1DF-633BDDDE508E}" srcOrd="5" destOrd="0" presId="urn:microsoft.com/office/officeart/2005/8/layout/radial5"/>
    <dgm:cxn modelId="{09F2D008-87A1-4ACB-8D99-8A08A95CEB97}" type="presParOf" srcId="{53600435-947A-4B16-A1DF-633BDDDE508E}" destId="{CFE083B5-09FE-4059-8795-C09AFC64C0DC}" srcOrd="0" destOrd="0" presId="urn:microsoft.com/office/officeart/2005/8/layout/radial5"/>
    <dgm:cxn modelId="{4B486D5A-49A3-4A0B-A09E-E0AF2DB7D641}" type="presParOf" srcId="{E31E9E46-7201-4D30-BE56-66F77B17D003}" destId="{57CAD6D8-A158-4FE3-BA25-40AA475F1AB2}" srcOrd="6" destOrd="0" presId="urn:microsoft.com/office/officeart/2005/8/layout/radial5"/>
    <dgm:cxn modelId="{40B3CA67-FC30-46AB-B2BA-5A200AD306EF}" type="presParOf" srcId="{E31E9E46-7201-4D30-BE56-66F77B17D003}" destId="{56FF3EDD-0A36-4E06-B91B-D1948AC5988B}" srcOrd="7" destOrd="0" presId="urn:microsoft.com/office/officeart/2005/8/layout/radial5"/>
    <dgm:cxn modelId="{EE53924E-2A10-4E3F-A606-5E378D37B724}" type="presParOf" srcId="{56FF3EDD-0A36-4E06-B91B-D1948AC5988B}" destId="{4A9A6181-F748-42F3-9C0A-C84FE350F078}" srcOrd="0" destOrd="0" presId="urn:microsoft.com/office/officeart/2005/8/layout/radial5"/>
    <dgm:cxn modelId="{B1CEBF72-1414-410F-8511-A074D74DBB69}" type="presParOf" srcId="{E31E9E46-7201-4D30-BE56-66F77B17D003}" destId="{2841659E-AC45-4063-A607-1391625AA1DE}" srcOrd="8" destOrd="0" presId="urn:microsoft.com/office/officeart/2005/8/layout/radial5"/>
    <dgm:cxn modelId="{233B9804-96C4-43EA-8713-2D66B1EB4F6B}" type="presParOf" srcId="{E31E9E46-7201-4D30-BE56-66F77B17D003}" destId="{E804971E-8B32-4D01-81B1-8C9CAD31AFCC}" srcOrd="9" destOrd="0" presId="urn:microsoft.com/office/officeart/2005/8/layout/radial5"/>
    <dgm:cxn modelId="{525F821F-7801-4CBB-84A6-48A092270311}" type="presParOf" srcId="{E804971E-8B32-4D01-81B1-8C9CAD31AFCC}" destId="{E1E70E14-E133-43FE-9C49-76812EC2C990}" srcOrd="0" destOrd="0" presId="urn:microsoft.com/office/officeart/2005/8/layout/radial5"/>
    <dgm:cxn modelId="{A5AE250A-47A7-4F00-8EE1-104984885FD2}" type="presParOf" srcId="{E31E9E46-7201-4D30-BE56-66F77B17D003}" destId="{16CD53A1-A4D4-4ABA-B022-2E25C7FDDA7E}" srcOrd="10" destOrd="0" presId="urn:microsoft.com/office/officeart/2005/8/layout/radial5"/>
    <dgm:cxn modelId="{87C8861C-2B41-456D-9067-2CAFAB3B90B8}" type="presParOf" srcId="{E31E9E46-7201-4D30-BE56-66F77B17D003}" destId="{F4BA256C-19D6-497C-98EC-AFE25196834A}" srcOrd="11" destOrd="0" presId="urn:microsoft.com/office/officeart/2005/8/layout/radial5"/>
    <dgm:cxn modelId="{FDA00BDD-F92F-4DF3-BB00-EE7F8D55D652}" type="presParOf" srcId="{F4BA256C-19D6-497C-98EC-AFE25196834A}" destId="{D667D976-F739-49C4-93E9-B07B69A6A7EE}" srcOrd="0" destOrd="0" presId="urn:microsoft.com/office/officeart/2005/8/layout/radial5"/>
    <dgm:cxn modelId="{2D1534AA-B388-40E7-80E4-4E58C9CDF476}" type="presParOf" srcId="{E31E9E46-7201-4D30-BE56-66F77B17D003}" destId="{98A5626C-9F9F-4783-BC59-ADF27C82388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89821-4912-4DB5-A82D-BAB691F83B73}">
      <dsp:nvSpPr>
        <dsp:cNvPr id="0" name=""/>
        <dsp:cNvSpPr/>
      </dsp:nvSpPr>
      <dsp:spPr>
        <a:xfrm>
          <a:off x="1510678" y="1754360"/>
          <a:ext cx="1017242" cy="10172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b="1" kern="1200" dirty="0" smtClean="0">
              <a:solidFill>
                <a:schemeClr val="tx1"/>
              </a:solidFill>
            </a:rPr>
            <a:t>PROGRAMSKA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b="1" kern="1200" dirty="0" smtClean="0">
              <a:solidFill>
                <a:schemeClr val="tx1"/>
              </a:solidFill>
            </a:rPr>
            <a:t>PODRUČJA</a:t>
          </a:r>
          <a:endParaRPr lang="hr-HR" sz="900" kern="1200" dirty="0"/>
        </a:p>
      </dsp:txBody>
      <dsp:txXfrm>
        <a:off x="1659650" y="1903332"/>
        <a:ext cx="719298" cy="719298"/>
      </dsp:txXfrm>
    </dsp:sp>
    <dsp:sp modelId="{020AE313-31D4-4641-AB6A-3F8956960A8A}">
      <dsp:nvSpPr>
        <dsp:cNvPr id="0" name=""/>
        <dsp:cNvSpPr/>
      </dsp:nvSpPr>
      <dsp:spPr>
        <a:xfrm rot="16200000">
          <a:off x="1900072" y="1363220"/>
          <a:ext cx="238455" cy="34586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1935840" y="1468160"/>
        <a:ext cx="166919" cy="207518"/>
      </dsp:txXfrm>
    </dsp:sp>
    <dsp:sp modelId="{AD798859-2510-4361-8A0D-16616D70AC7D}">
      <dsp:nvSpPr>
        <dsp:cNvPr id="0" name=""/>
        <dsp:cNvSpPr/>
      </dsp:nvSpPr>
      <dsp:spPr>
        <a:xfrm>
          <a:off x="1383523" y="32891"/>
          <a:ext cx="1271552" cy="127155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>
              <a:solidFill>
                <a:schemeClr val="tx1"/>
              </a:solidFill>
            </a:rPr>
            <a:t>RAZVOJ CIVILNOG DRUŠTVA</a:t>
          </a:r>
          <a:r>
            <a:rPr lang="hr-HR" sz="900" kern="1200" baseline="0" dirty="0" smtClean="0"/>
            <a:t> </a:t>
          </a:r>
          <a:endParaRPr lang="hr-HR" sz="900" kern="1200" dirty="0"/>
        </a:p>
      </dsp:txBody>
      <dsp:txXfrm>
        <a:off x="1569737" y="219105"/>
        <a:ext cx="899124" cy="899124"/>
      </dsp:txXfrm>
    </dsp:sp>
    <dsp:sp modelId="{21D65585-DD41-46F2-8609-E2A0CF55E3B7}">
      <dsp:nvSpPr>
        <dsp:cNvPr id="0" name=""/>
        <dsp:cNvSpPr/>
      </dsp:nvSpPr>
      <dsp:spPr>
        <a:xfrm rot="19800000">
          <a:off x="2529525" y="1726635"/>
          <a:ext cx="238455" cy="34586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2534317" y="1813691"/>
        <a:ext cx="166919" cy="207518"/>
      </dsp:txXfrm>
    </dsp:sp>
    <dsp:sp modelId="{8BE7BAE3-9BBB-4CA0-819A-EAA80DEA3456}">
      <dsp:nvSpPr>
        <dsp:cNvPr id="0" name=""/>
        <dsp:cNvSpPr/>
      </dsp:nvSpPr>
      <dsp:spPr>
        <a:xfrm>
          <a:off x="2764239" y="830048"/>
          <a:ext cx="1271552" cy="1271552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>
              <a:solidFill>
                <a:schemeClr val="tx1"/>
              </a:solidFill>
            </a:rPr>
            <a:t>KULTURA (KULTURNA BAŠTINA I UMJETNOST)</a:t>
          </a:r>
          <a:endParaRPr lang="hr-HR" sz="900" kern="1200" dirty="0"/>
        </a:p>
      </dsp:txBody>
      <dsp:txXfrm>
        <a:off x="2950453" y="1016262"/>
        <a:ext cx="899124" cy="899124"/>
      </dsp:txXfrm>
    </dsp:sp>
    <dsp:sp modelId="{53600435-947A-4B16-A1DF-633BDDDE508E}">
      <dsp:nvSpPr>
        <dsp:cNvPr id="0" name=""/>
        <dsp:cNvSpPr/>
      </dsp:nvSpPr>
      <dsp:spPr>
        <a:xfrm rot="1800000">
          <a:off x="2529525" y="2453465"/>
          <a:ext cx="238455" cy="34586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2534317" y="2504753"/>
        <a:ext cx="166919" cy="207518"/>
      </dsp:txXfrm>
    </dsp:sp>
    <dsp:sp modelId="{57CAD6D8-A158-4FE3-BA25-40AA475F1AB2}">
      <dsp:nvSpPr>
        <dsp:cNvPr id="0" name=""/>
        <dsp:cNvSpPr/>
      </dsp:nvSpPr>
      <dsp:spPr>
        <a:xfrm>
          <a:off x="2764239" y="2424361"/>
          <a:ext cx="1271552" cy="127155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>
              <a:solidFill>
                <a:schemeClr val="tx1"/>
              </a:solidFill>
            </a:rPr>
            <a:t>PREDŠKOLSKI ODGOJ, OBRAZOVANJE I ZNANOST</a:t>
          </a:r>
          <a:endParaRPr lang="hr-HR" sz="900" kern="1200" dirty="0">
            <a:solidFill>
              <a:schemeClr val="tx1"/>
            </a:solidFill>
          </a:endParaRPr>
        </a:p>
      </dsp:txBody>
      <dsp:txXfrm>
        <a:off x="2950453" y="2610575"/>
        <a:ext cx="899124" cy="899124"/>
      </dsp:txXfrm>
    </dsp:sp>
    <dsp:sp modelId="{56FF3EDD-0A36-4E06-B91B-D1948AC5988B}">
      <dsp:nvSpPr>
        <dsp:cNvPr id="0" name=""/>
        <dsp:cNvSpPr/>
      </dsp:nvSpPr>
      <dsp:spPr>
        <a:xfrm rot="5400000">
          <a:off x="1900072" y="2816880"/>
          <a:ext cx="238455" cy="34586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1935840" y="2850284"/>
        <a:ext cx="166919" cy="207518"/>
      </dsp:txXfrm>
    </dsp:sp>
    <dsp:sp modelId="{2841659E-AC45-4063-A607-1391625AA1DE}">
      <dsp:nvSpPr>
        <dsp:cNvPr id="0" name=""/>
        <dsp:cNvSpPr/>
      </dsp:nvSpPr>
      <dsp:spPr>
        <a:xfrm>
          <a:off x="1383523" y="3221518"/>
          <a:ext cx="1271552" cy="127155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>
              <a:solidFill>
                <a:schemeClr val="tx1"/>
              </a:solidFill>
            </a:rPr>
            <a:t>GOSPODARSKE AKTIVNOSTI (POLJOPRIVREDA, BRODOGRADNJA I SL.)</a:t>
          </a:r>
          <a:endParaRPr lang="hr-HR" sz="900" kern="1200" dirty="0">
            <a:solidFill>
              <a:schemeClr val="tx1"/>
            </a:solidFill>
          </a:endParaRPr>
        </a:p>
      </dsp:txBody>
      <dsp:txXfrm>
        <a:off x="1569737" y="3407732"/>
        <a:ext cx="899124" cy="899124"/>
      </dsp:txXfrm>
    </dsp:sp>
    <dsp:sp modelId="{E804971E-8B32-4D01-81B1-8C9CAD31AFCC}">
      <dsp:nvSpPr>
        <dsp:cNvPr id="0" name=""/>
        <dsp:cNvSpPr/>
      </dsp:nvSpPr>
      <dsp:spPr>
        <a:xfrm rot="9000000">
          <a:off x="1270618" y="2453465"/>
          <a:ext cx="238455" cy="34586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 rot="10800000">
        <a:off x="1337362" y="2504753"/>
        <a:ext cx="166919" cy="207518"/>
      </dsp:txXfrm>
    </dsp:sp>
    <dsp:sp modelId="{16CD53A1-A4D4-4ABA-B022-2E25C7FDDA7E}">
      <dsp:nvSpPr>
        <dsp:cNvPr id="0" name=""/>
        <dsp:cNvSpPr/>
      </dsp:nvSpPr>
      <dsp:spPr>
        <a:xfrm>
          <a:off x="2807" y="2424361"/>
          <a:ext cx="1271552" cy="127155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>
              <a:solidFill>
                <a:schemeClr val="tx1"/>
              </a:solidFill>
            </a:rPr>
            <a:t>EKOLOGIJA (ZAŠTITA OKOLIŠA I MORA)</a:t>
          </a:r>
          <a:endParaRPr lang="hr-HR" sz="900" kern="1200" dirty="0"/>
        </a:p>
      </dsp:txBody>
      <dsp:txXfrm>
        <a:off x="189021" y="2610575"/>
        <a:ext cx="899124" cy="899124"/>
      </dsp:txXfrm>
    </dsp:sp>
    <dsp:sp modelId="{F4BA256C-19D6-497C-98EC-AFE25196834A}">
      <dsp:nvSpPr>
        <dsp:cNvPr id="0" name=""/>
        <dsp:cNvSpPr/>
      </dsp:nvSpPr>
      <dsp:spPr>
        <a:xfrm rot="12600000">
          <a:off x="1270618" y="1726635"/>
          <a:ext cx="238455" cy="34586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 rot="10800000">
        <a:off x="1337362" y="1813691"/>
        <a:ext cx="166919" cy="207518"/>
      </dsp:txXfrm>
    </dsp:sp>
    <dsp:sp modelId="{98A5626C-9F9F-4783-BC59-ADF27C82388F}">
      <dsp:nvSpPr>
        <dsp:cNvPr id="0" name=""/>
        <dsp:cNvSpPr/>
      </dsp:nvSpPr>
      <dsp:spPr>
        <a:xfrm>
          <a:off x="2807" y="830048"/>
          <a:ext cx="1271552" cy="127155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>
              <a:solidFill>
                <a:schemeClr val="tx1"/>
              </a:solidFill>
            </a:rPr>
            <a:t>SPORT</a:t>
          </a:r>
          <a:endParaRPr lang="hr-HR" sz="900" kern="1200" dirty="0">
            <a:solidFill>
              <a:schemeClr val="tx1"/>
            </a:solidFill>
          </a:endParaRPr>
        </a:p>
      </dsp:txBody>
      <dsp:txXfrm>
        <a:off x="189021" y="1016262"/>
        <a:ext cx="899124" cy="899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FF074-3FF1-48E1-8ABF-F9324CA2C1A1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7A72-E8D5-4F4B-A5E5-500525292B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26138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75686-82C6-4F0A-BBC6-C312570079F0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571B0-3C0E-4E0E-944C-0DF603BFD8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9875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51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742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49E8-B658-44C2-9BF7-A363BD60CFBA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778C-3EB7-40A1-90DE-B0BE77DC6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621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49E8-B658-44C2-9BF7-A363BD60CFBA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778C-3EB7-40A1-90DE-B0BE77DC6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207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49E8-B658-44C2-9BF7-A363BD60CFBA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778C-3EB7-40A1-90DE-B0BE77DC6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405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49E8-B658-44C2-9BF7-A363BD60CFBA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778C-3EB7-40A1-90DE-B0BE77DC6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171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49E8-B658-44C2-9BF7-A363BD60CFBA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778C-3EB7-40A1-90DE-B0BE77DC6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60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49E8-B658-44C2-9BF7-A363BD60CFBA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778C-3EB7-40A1-90DE-B0BE77DC6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68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49E8-B658-44C2-9BF7-A363BD60CFBA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778C-3EB7-40A1-90DE-B0BE77DC6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840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49E8-B658-44C2-9BF7-A363BD60CFBA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778C-3EB7-40A1-90DE-B0BE77DC6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777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49E8-B658-44C2-9BF7-A363BD60CFBA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778C-3EB7-40A1-90DE-B0BE77DC6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840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49E8-B658-44C2-9BF7-A363BD60CFBA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778C-3EB7-40A1-90DE-B0BE77DC6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054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49E8-B658-44C2-9BF7-A363BD60CFBA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778C-3EB7-40A1-90DE-B0BE77DC6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68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49E8-B658-44C2-9BF7-A363BD60CFBA}" type="datetimeFigureOut">
              <a:rPr lang="hr-HR" smtClean="0"/>
              <a:t>6.3.2017.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B778C-3EB7-40A1-90DE-B0BE77DC6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198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azvoj.gov.hr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mailto:otoci@mrrfeu.hr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image" Target="../media/image18.jpe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barisic\Desktop\Izreza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0490" y="6021288"/>
            <a:ext cx="1792388" cy="42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6" t="37554" r="32670" b="36854"/>
          <a:stretch/>
        </p:blipFill>
        <p:spPr>
          <a:xfrm rot="5400000">
            <a:off x="3089145" y="430669"/>
            <a:ext cx="1084810" cy="1066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2354"/>
          <a:stretch/>
        </p:blipFill>
        <p:spPr>
          <a:xfrm>
            <a:off x="1637994" y="3091002"/>
            <a:ext cx="1329502" cy="1182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444" y="2657331"/>
            <a:ext cx="1579584" cy="1059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286290" y="4829435"/>
            <a:ext cx="356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za prijavu projekata udruga na otocima </a:t>
            </a:r>
          </a:p>
          <a:p>
            <a:r>
              <a:rPr lang="hr-HR" sz="1600" dirty="0" smtClean="0"/>
              <a:t>usmjerenih na održivi razvoj otoka</a:t>
            </a:r>
            <a:endParaRPr lang="hr-HR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492137" y="4211679"/>
            <a:ext cx="1717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chemeClr val="accent1"/>
                </a:solidFill>
              </a:rPr>
              <a:t>Natječaj</a:t>
            </a:r>
            <a:endParaRPr lang="hr-HR" sz="36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48961" y="5330529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chemeClr val="accent1"/>
                </a:solidFill>
              </a:rPr>
              <a:t>2017.</a:t>
            </a:r>
            <a:endParaRPr lang="hr-HR" sz="3600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82709" y="2780928"/>
            <a:ext cx="3095320" cy="2448758"/>
            <a:chOff x="1124019" y="2417676"/>
            <a:chExt cx="4163681" cy="295653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3991" y="2417676"/>
              <a:ext cx="2123709" cy="14247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28" b="14954"/>
            <a:stretch/>
          </p:blipFill>
          <p:spPr>
            <a:xfrm>
              <a:off x="1124019" y="4223576"/>
              <a:ext cx="1875127" cy="11506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500" y="1619228"/>
            <a:ext cx="1202167" cy="803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97" y="2914764"/>
            <a:ext cx="1372848" cy="912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2709" y="1404409"/>
            <a:ext cx="1402731" cy="1612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10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7584" y="4014308"/>
            <a:ext cx="4176464" cy="1070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tx1"/>
                </a:solidFill>
              </a:rPr>
              <a:t> OBRASCI </a:t>
            </a:r>
            <a:r>
              <a:rPr lang="hr-HR" dirty="0">
                <a:solidFill>
                  <a:schemeClr val="tx1"/>
                </a:solidFill>
              </a:rPr>
              <a:t>ZA PRIJAVU PROJEKTA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tx1"/>
                </a:solidFill>
              </a:rPr>
              <a:t> OBRASCI </a:t>
            </a:r>
            <a:r>
              <a:rPr lang="hr-HR" dirty="0">
                <a:solidFill>
                  <a:schemeClr val="tx1"/>
                </a:solidFill>
              </a:rPr>
              <a:t>ZA PROCJENU PROJEKTA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tx1"/>
                </a:solidFill>
              </a:rPr>
              <a:t> OBRASCI </a:t>
            </a:r>
            <a:r>
              <a:rPr lang="hr-HR" dirty="0">
                <a:solidFill>
                  <a:schemeClr val="tx1"/>
                </a:solidFill>
              </a:rPr>
              <a:t>ZA PROVEDBU </a:t>
            </a:r>
            <a:r>
              <a:rPr lang="hr-HR" dirty="0" smtClean="0">
                <a:solidFill>
                  <a:schemeClr val="tx1"/>
                </a:solidFill>
              </a:rPr>
              <a:t>PROJEKTA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2942026"/>
            <a:ext cx="3096344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u="sng" dirty="0">
                <a:solidFill>
                  <a:schemeClr val="tx1"/>
                </a:solidFill>
              </a:rPr>
              <a:t>Natječaj (tekst)</a:t>
            </a:r>
          </a:p>
          <a:p>
            <a:pPr lvl="0"/>
            <a:r>
              <a:rPr lang="hr-HR" u="sng" dirty="0">
                <a:solidFill>
                  <a:schemeClr val="tx1"/>
                </a:solidFill>
              </a:rPr>
              <a:t>Upute za prijavitelje</a:t>
            </a:r>
          </a:p>
          <a:p>
            <a:pPr algn="ctr"/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altLang="sr-Latn-RS" sz="3600" dirty="0" smtClean="0"/>
              <a:t>      NATJEČAJ UDRUGA NA OTOCIMA 2017. </a:t>
            </a:r>
            <a:endParaRPr lang="hr-HR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07503" y="548680"/>
            <a:ext cx="489607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9</a:t>
            </a:r>
            <a:endParaRPr lang="hr-HR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8824" y="980728"/>
            <a:ext cx="6702041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8532440" y="0"/>
            <a:ext cx="360040" cy="126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2" descr="C:\Users\rbarisic\Desktop\Izreza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490" y="6021288"/>
            <a:ext cx="1792388" cy="4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27584" y="2572694"/>
            <a:ext cx="4572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Natječajna dokumentacija</a:t>
            </a:r>
            <a:r>
              <a:rPr lang="hr-HR" b="1" dirty="0" smtClean="0">
                <a:solidFill>
                  <a:schemeClr val="accent1"/>
                </a:solidFill>
              </a:rPr>
              <a:t>: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827584" y="1408650"/>
            <a:ext cx="7503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/>
              <a:t>Natječaj će biti objavljen na </a:t>
            </a:r>
            <a:r>
              <a:rPr lang="hr-HR" dirty="0" smtClean="0"/>
              <a:t>mrežnim stranicama </a:t>
            </a:r>
            <a:r>
              <a:rPr lang="hr-HR" dirty="0"/>
              <a:t>Ministarstva regionalnoga razvoja i fondova Europske unije: </a:t>
            </a:r>
            <a:r>
              <a:rPr lang="hr-HR" u="sng" dirty="0">
                <a:hlinkClick r:id="rId4"/>
              </a:rPr>
              <a:t>https://razvoj.gov.hr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3076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369167" y="4808108"/>
            <a:ext cx="1421252" cy="1379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" name="Grupa 25"/>
          <p:cNvGrpSpPr/>
          <p:nvPr/>
        </p:nvGrpSpPr>
        <p:grpSpPr>
          <a:xfrm>
            <a:off x="133242" y="0"/>
            <a:ext cx="8877516" cy="6772238"/>
            <a:chOff x="125656" y="0"/>
            <a:chExt cx="8877516" cy="67722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5656" y="0"/>
              <a:ext cx="8877516" cy="677223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3"/>
            <a:srcRect l="93735" t="3555" r="3232" b="118030"/>
            <a:stretch>
              <a:fillRect/>
            </a:stretch>
          </p:blipFill>
          <p:spPr>
            <a:xfrm>
              <a:off x="6801526" y="173516"/>
              <a:ext cx="2113068" cy="196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Pravokutnik 3"/>
            <p:cNvSpPr/>
            <p:nvPr/>
          </p:nvSpPr>
          <p:spPr>
            <a:xfrm>
              <a:off x="1553812" y="1825489"/>
              <a:ext cx="5701393" cy="452235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1752901" y="1736461"/>
              <a:ext cx="5279068" cy="4770537"/>
            </a:xfrm>
            <a:prstGeom prst="rect">
              <a:avLst/>
            </a:prstGeom>
            <a:solidFill>
              <a:srgbClr val="FFFFFF"/>
            </a:solidFill>
            <a:ln w="9528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1600" b="1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Potpore otočnim udrugama</a:t>
              </a:r>
              <a:endParaRPr lang="hr-HR" sz="1600" b="1" i="0" u="none" strike="noStrike" kern="1200" cap="none" spc="0" baseline="0" dirty="0" smtClean="0">
                <a:solidFill>
                  <a:srgbClr val="000000"/>
                </a:solidFill>
                <a:uFillTx/>
                <a:ea typeface=""/>
                <a:cs typeface="Times New Roman" pitchFamily="18"/>
              </a:endParaRPr>
            </a:p>
            <a:p>
              <a:pPr algn="just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1600" b="1" kern="0" dirty="0">
                  <a:solidFill>
                    <a:srgbClr val="000000"/>
                  </a:solidFill>
                  <a:ea typeface=""/>
                  <a:cs typeface="Times New Roman" pitchFamily="18"/>
                </a:rPr>
                <a:t>Rezultati </a:t>
              </a:r>
              <a:r>
                <a:rPr lang="hr-HR" sz="1600" b="1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projekata</a:t>
              </a:r>
            </a:p>
            <a:p>
              <a:pPr algn="just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600" b="1" kern="0" dirty="0">
                <a:solidFill>
                  <a:srgbClr val="000000"/>
                </a:solidFill>
                <a:ea typeface=""/>
                <a:cs typeface="Times New Roman" pitchFamily="18"/>
              </a:endParaRPr>
            </a:p>
            <a:p>
              <a:pPr algn="just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14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  </a:t>
              </a: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„…Nitko na otoku ne može zaboraviti veselje i sreću djece koja su glumila u prepunoj otočnoj dvorani - Trenutak za pamćenje!”- rekla je </a:t>
              </a:r>
              <a:r>
                <a:rPr lang="hr-HR" sz="1600" kern="0" dirty="0">
                  <a:solidFill>
                    <a:srgbClr val="000000"/>
                  </a:solidFill>
                  <a:ea typeface=""/>
                  <a:cs typeface="Times New Roman" pitchFamily="18"/>
                </a:rPr>
                <a:t>Voditeljica </a:t>
              </a: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Projekta. Mladi </a:t>
              </a:r>
              <a:r>
                <a:rPr lang="hr-HR" sz="1600" kern="0" dirty="0">
                  <a:solidFill>
                    <a:srgbClr val="000000"/>
                  </a:solidFill>
                  <a:ea typeface=""/>
                  <a:cs typeface="Times New Roman" pitchFamily="18"/>
                </a:rPr>
                <a:t>ljudi iz </a:t>
              </a: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otočne </a:t>
              </a:r>
              <a:r>
                <a:rPr lang="hr-HR" sz="1600" kern="0" dirty="0">
                  <a:solidFill>
                    <a:srgbClr val="000000"/>
                  </a:solidFill>
                  <a:ea typeface=""/>
                  <a:cs typeface="Times New Roman" pitchFamily="18"/>
                </a:rPr>
                <a:t>udruge uspjeli su svojim </a:t>
              </a: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projektom oživiti </a:t>
              </a:r>
              <a:r>
                <a:rPr lang="hr-HR" sz="1600" kern="0" dirty="0">
                  <a:solidFill>
                    <a:srgbClr val="000000"/>
                  </a:solidFill>
                  <a:ea typeface=""/>
                  <a:cs typeface="Times New Roman" pitchFamily="18"/>
                </a:rPr>
                <a:t>stare </a:t>
              </a: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zapise </a:t>
              </a:r>
              <a:r>
                <a:rPr lang="hr-HR" sz="1600" kern="0" dirty="0">
                  <a:solidFill>
                    <a:srgbClr val="000000"/>
                  </a:solidFill>
                  <a:ea typeface=""/>
                  <a:cs typeface="Times New Roman" pitchFamily="18"/>
                </a:rPr>
                <a:t>i djeci približiti </a:t>
              </a: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povijest svoga otoka. </a:t>
              </a:r>
            </a:p>
            <a:p>
              <a:pPr algn="just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600" kern="0" dirty="0">
                <a:solidFill>
                  <a:srgbClr val="000000"/>
                </a:solidFill>
                <a:ea typeface=""/>
                <a:cs typeface="Times New Roman" pitchFamily="18"/>
              </a:endParaRPr>
            </a:p>
            <a:p>
              <a:pPr algn="just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  Nova ekološka akcija čišćenja mora na otoku bila je organizirana od strane ronilačkog društva. Ministarstvo regionalnoga razvoja i fondova Europske unije na temelju Natječaja udruga na otocima podržalo je ovaj hvale vrijedan projekt.  </a:t>
              </a:r>
            </a:p>
            <a:p>
              <a:pPr algn="just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600" kern="0" dirty="0" smtClean="0">
                <a:solidFill>
                  <a:srgbClr val="000000"/>
                </a:solidFill>
                <a:ea typeface=""/>
                <a:cs typeface="Times New Roman" pitchFamily="18"/>
              </a:endParaRPr>
            </a:p>
            <a:p>
              <a:pPr algn="just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 Entuzijasti s otoka, uključeni u malu otočnu udrugu, svakodnevno svojim zanimljivim radionicama uljepšavaju život djece s posebnim potrebama! Projekt je već četvrtu godinu podržan od Ministarstva. </a:t>
              </a:r>
            </a:p>
          </p:txBody>
        </p:sp>
        <p:sp>
          <p:nvSpPr>
            <p:cNvPr id="10" name="Pravokutnik 19"/>
            <p:cNvSpPr/>
            <p:nvPr/>
          </p:nvSpPr>
          <p:spPr>
            <a:xfrm>
              <a:off x="1844917" y="4077072"/>
              <a:ext cx="44384" cy="42327"/>
            </a:xfrm>
            <a:prstGeom prst="rect">
              <a:avLst/>
            </a:pr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ravokutnik 20"/>
            <p:cNvSpPr/>
            <p:nvPr/>
          </p:nvSpPr>
          <p:spPr>
            <a:xfrm>
              <a:off x="1828110" y="2564904"/>
              <a:ext cx="45719" cy="53349"/>
            </a:xfrm>
            <a:prstGeom prst="rect">
              <a:avLst/>
            </a:pr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</p:grpSp>
      <p:sp>
        <p:nvSpPr>
          <p:cNvPr id="18" name="Pravokutnik 21"/>
          <p:cNvSpPr/>
          <p:nvPr/>
        </p:nvSpPr>
        <p:spPr>
          <a:xfrm>
            <a:off x="1878929" y="5543521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64" y="2540397"/>
            <a:ext cx="1605885" cy="9033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6" t="37554" r="32670" b="36854"/>
          <a:stretch/>
        </p:blipFill>
        <p:spPr>
          <a:xfrm rot="5400000">
            <a:off x="7241614" y="4814903"/>
            <a:ext cx="1287064" cy="14784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02" y="4001832"/>
            <a:ext cx="1583125" cy="9087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8" b="14954"/>
          <a:stretch/>
        </p:blipFill>
        <p:spPr>
          <a:xfrm>
            <a:off x="146187" y="5543886"/>
            <a:ext cx="1498749" cy="786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8681" y="15081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19" y="3742992"/>
            <a:ext cx="1567181" cy="102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" y="2540397"/>
            <a:ext cx="1581514" cy="10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369167" y="4808108"/>
            <a:ext cx="1421252" cy="1379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" name="Grupa 25"/>
          <p:cNvGrpSpPr/>
          <p:nvPr/>
        </p:nvGrpSpPr>
        <p:grpSpPr>
          <a:xfrm>
            <a:off x="133242" y="0"/>
            <a:ext cx="8877516" cy="6772238"/>
            <a:chOff x="125656" y="0"/>
            <a:chExt cx="8877516" cy="67722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25656" y="0"/>
              <a:ext cx="8877516" cy="6772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2"/>
            <a:srcRect l="93735" t="3555" r="3232" b="118030"/>
            <a:stretch>
              <a:fillRect/>
            </a:stretch>
          </p:blipFill>
          <p:spPr>
            <a:xfrm>
              <a:off x="6801526" y="173516"/>
              <a:ext cx="2113068" cy="196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Pravokutnik 3"/>
            <p:cNvSpPr/>
            <p:nvPr/>
          </p:nvSpPr>
          <p:spPr>
            <a:xfrm>
              <a:off x="1729304" y="1825489"/>
              <a:ext cx="5701393" cy="4522357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1708494" y="1726170"/>
              <a:ext cx="5333189" cy="4662815"/>
            </a:xfrm>
            <a:prstGeom prst="rect">
              <a:avLst/>
            </a:prstGeom>
            <a:solidFill>
              <a:srgbClr val="FFFFFF"/>
            </a:solidFill>
            <a:ln w="9528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2000" dirty="0">
                  <a:solidFill>
                    <a:srgbClr val="000000"/>
                  </a:solidFill>
                  <a:ea typeface=""/>
                  <a:cs typeface="Times New Roman" pitchFamily="18"/>
                </a:rPr>
                <a:t> </a:t>
              </a:r>
              <a:r>
                <a:rPr lang="hr-HR" sz="1600" b="1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Potpore otočnim udrugama</a:t>
              </a:r>
              <a:endParaRPr lang="hr-HR" sz="1600" b="1" i="0" u="none" strike="noStrike" kern="1200" cap="none" spc="0" baseline="0" dirty="0" smtClean="0">
                <a:solidFill>
                  <a:srgbClr val="000000"/>
                </a:solidFill>
                <a:uFillTx/>
                <a:ea typeface=""/>
                <a:cs typeface="Times New Roman" pitchFamily="18"/>
              </a:endParaRP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1600" b="1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2017.</a:t>
              </a:r>
              <a:endParaRPr lang="hr-HR" sz="1600" b="1" i="0" u="none" strike="noStrike" kern="0" cap="none" spc="0" baseline="0" dirty="0" smtClean="0">
                <a:solidFill>
                  <a:srgbClr val="000000"/>
                </a:solidFill>
                <a:uFillTx/>
                <a:ea typeface=""/>
                <a:cs typeface="Times New Roman" pitchFamily="18"/>
              </a:endParaRPr>
            </a:p>
            <a:p>
              <a:pPr lvl="0" algn="just"/>
              <a:endParaRPr lang="hr-HR" sz="1600" b="0" i="0" u="none" strike="noStrike" kern="1200" cap="none" spc="0" baseline="0" dirty="0" smtClean="0">
                <a:solidFill>
                  <a:srgbClr val="000000"/>
                </a:solidFill>
                <a:uFillTx/>
                <a:ea typeface=""/>
                <a:cs typeface="Times New Roman" pitchFamily="18"/>
              </a:endParaRPr>
            </a:p>
            <a:p>
              <a:pPr lvl="0" algn="just"/>
              <a:r>
                <a:rPr lang="hr-HR" sz="1600" b="0" i="0" u="none" strike="noStrike" kern="1200" cap="none" spc="0" baseline="0" dirty="0" smtClean="0">
                  <a:solidFill>
                    <a:srgbClr val="000000"/>
                  </a:solidFill>
                  <a:uFillTx/>
                  <a:ea typeface=""/>
                  <a:cs typeface="Times New Roman" pitchFamily="18"/>
                </a:rPr>
                <a:t>    </a:t>
              </a:r>
              <a:r>
                <a:rPr lang="hr-HR" sz="160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10 godina provedbe Projekta: </a:t>
              </a:r>
              <a:r>
                <a:rPr lang="hr-HR" sz="1600" dirty="0" smtClean="0"/>
                <a:t>Podrška civilnom  </a:t>
              </a:r>
            </a:p>
            <a:p>
              <a:pPr lvl="0" algn="just"/>
              <a:r>
                <a:rPr lang="hr-HR" sz="1600" dirty="0"/>
                <a:t> </a:t>
              </a:r>
              <a:r>
                <a:rPr lang="hr-HR" sz="1600" dirty="0" smtClean="0"/>
                <a:t>    sektoru na otocima u cilju održivog razvoja otoka</a:t>
              </a:r>
              <a:r>
                <a:rPr lang="hr-HR" sz="160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</a:t>
              </a:r>
            </a:p>
            <a:p>
              <a:pPr lvl="0"/>
              <a:endParaRPr lang="hr-HR" sz="1600" kern="0" dirty="0">
                <a:solidFill>
                  <a:srgbClr val="000000"/>
                </a:solidFill>
                <a:ea typeface=""/>
                <a:cs typeface="Times New Roman" pitchFamily="18"/>
              </a:endParaRPr>
            </a:p>
            <a:p>
              <a:pPr lvl="0"/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    Najava </a:t>
              </a:r>
              <a:r>
                <a:rPr lang="hr-HR" sz="160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Natječaja udruga na otocima usmjerenih </a:t>
              </a:r>
              <a:r>
                <a:rPr lang="hr-HR" sz="1600" dirty="0">
                  <a:solidFill>
                    <a:srgbClr val="000000"/>
                  </a:solidFill>
                  <a:ea typeface=""/>
                  <a:cs typeface="Times New Roman" pitchFamily="18"/>
                </a:rPr>
                <a:t>na </a:t>
              </a:r>
              <a:endParaRPr lang="hr-HR" sz="1600" dirty="0" smtClean="0">
                <a:solidFill>
                  <a:srgbClr val="000000"/>
                </a:solidFill>
                <a:ea typeface=""/>
                <a:cs typeface="Times New Roman" pitchFamily="18"/>
              </a:endParaRPr>
            </a:p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1600" dirty="0">
                  <a:solidFill>
                    <a:srgbClr val="000000"/>
                  </a:solidFill>
                  <a:ea typeface=""/>
                  <a:cs typeface="Times New Roman" pitchFamily="18"/>
                </a:rPr>
                <a:t> </a:t>
              </a:r>
              <a:r>
                <a:rPr lang="hr-HR" sz="160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   održivi razvoj otoka za travanj 2017.  </a:t>
              </a: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600" dirty="0" smtClean="0">
                <a:solidFill>
                  <a:srgbClr val="000000"/>
                </a:solidFill>
                <a:ea typeface=""/>
                <a:cs typeface="Times New Roman" pitchFamily="18"/>
              </a:endParaRP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1600" kern="0" dirty="0">
                  <a:solidFill>
                    <a:srgbClr val="000000"/>
                  </a:solidFill>
                  <a:ea typeface=""/>
                  <a:cs typeface="Times New Roman" pitchFamily="18"/>
                </a:rPr>
                <a:t> </a:t>
              </a: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  Povećana proračunska sredstva za provedbu Natječaja </a:t>
              </a: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1600" kern="0" dirty="0">
                  <a:solidFill>
                    <a:srgbClr val="000000"/>
                  </a:solidFill>
                  <a:ea typeface=""/>
                  <a:cs typeface="Times New Roman" pitchFamily="18"/>
                </a:rPr>
                <a:t> </a:t>
              </a: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  udruga na otocima za +67% u odnosu na 2016. godinu! </a:t>
              </a: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600" kern="0" dirty="0" smtClean="0">
                <a:solidFill>
                  <a:srgbClr val="000000"/>
                </a:solidFill>
                <a:ea typeface=""/>
                <a:cs typeface="Times New Roman" pitchFamily="18"/>
              </a:endParaRP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1600" kern="0" dirty="0">
                  <a:solidFill>
                    <a:srgbClr val="000000"/>
                  </a:solidFill>
                  <a:ea typeface=""/>
                  <a:cs typeface="Times New Roman" pitchFamily="18"/>
                </a:rPr>
                <a:t> </a:t>
              </a: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  Otočne zajednice podržavaju male ali značajne otočne </a:t>
              </a: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1600" kern="0" dirty="0">
                  <a:solidFill>
                    <a:srgbClr val="000000"/>
                  </a:solidFill>
                  <a:ea typeface=""/>
                  <a:cs typeface="Times New Roman" pitchFamily="18"/>
                </a:rPr>
                <a:t> </a:t>
              </a: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  inicijative! </a:t>
              </a:r>
              <a:endParaRPr lang="hr-HR" sz="1600" kern="0" dirty="0">
                <a:solidFill>
                  <a:srgbClr val="000000"/>
                </a:solidFill>
                <a:ea typeface=""/>
                <a:cs typeface="Times New Roman" pitchFamily="18"/>
              </a:endParaRP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600" kern="0" dirty="0" smtClean="0">
                <a:solidFill>
                  <a:srgbClr val="000000"/>
                </a:solidFill>
                <a:ea typeface=""/>
                <a:cs typeface="Times New Roman" pitchFamily="18"/>
              </a:endParaRP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    Inovativni i promišljeni projekti, prenošenje znanja, </a:t>
              </a:r>
            </a:p>
            <a:p>
              <a:pPr lvl="0" algn="just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1600" kern="0" dirty="0">
                  <a:solidFill>
                    <a:srgbClr val="000000"/>
                  </a:solidFill>
                  <a:ea typeface=""/>
                  <a:cs typeface="Times New Roman" pitchFamily="18"/>
                </a:rPr>
                <a:t> </a:t>
              </a: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   sklop tradicije i novih modela rješenja uvijek su </a:t>
              </a:r>
            </a:p>
            <a:p>
              <a:pPr lvl="0" algn="just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1600" kern="0" dirty="0">
                  <a:solidFill>
                    <a:srgbClr val="000000"/>
                  </a:solidFill>
                  <a:ea typeface=""/>
                  <a:cs typeface="Times New Roman" pitchFamily="18"/>
                </a:rPr>
                <a:t> </a:t>
              </a:r>
              <a:r>
                <a:rPr lang="hr-HR" sz="1600" kern="0" dirty="0" smtClean="0">
                  <a:solidFill>
                    <a:srgbClr val="000000"/>
                  </a:solidFill>
                  <a:ea typeface=""/>
                  <a:cs typeface="Times New Roman" pitchFamily="18"/>
                </a:rPr>
                <a:t>    prepoznati na Natječajima udruga na otocima!</a:t>
              </a: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500" kern="0" dirty="0">
                <a:solidFill>
                  <a:srgbClr val="000000"/>
                </a:solidFill>
                <a:ea typeface=""/>
                <a:cs typeface="Times New Roman" pitchFamily="18"/>
              </a:endParaRPr>
            </a:p>
          </p:txBody>
        </p:sp>
        <p:sp>
          <p:nvSpPr>
            <p:cNvPr id="10" name="Pravokutnik 19"/>
            <p:cNvSpPr/>
            <p:nvPr/>
          </p:nvSpPr>
          <p:spPr>
            <a:xfrm>
              <a:off x="1900118" y="3429000"/>
              <a:ext cx="44384" cy="42327"/>
            </a:xfrm>
            <a:prstGeom prst="rect">
              <a:avLst/>
            </a:pr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Pravokutnik 20"/>
            <p:cNvSpPr/>
            <p:nvPr/>
          </p:nvSpPr>
          <p:spPr>
            <a:xfrm>
              <a:off x="1900118" y="2636912"/>
              <a:ext cx="45719" cy="53349"/>
            </a:xfrm>
            <a:prstGeom prst="rect">
              <a:avLst/>
            </a:pr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2" name="Pravokutnik 21"/>
            <p:cNvSpPr/>
            <p:nvPr/>
          </p:nvSpPr>
          <p:spPr>
            <a:xfrm>
              <a:off x="1886275" y="4175369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3" name="Pravokutnik 22"/>
            <p:cNvSpPr/>
            <p:nvPr/>
          </p:nvSpPr>
          <p:spPr>
            <a:xfrm>
              <a:off x="1885511" y="4869160"/>
              <a:ext cx="44384" cy="42327"/>
            </a:xfrm>
            <a:prstGeom prst="rect">
              <a:avLst/>
            </a:pr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</p:grpSp>
      <p:sp>
        <p:nvSpPr>
          <p:cNvPr id="18" name="Pravokutnik 21"/>
          <p:cNvSpPr/>
          <p:nvPr/>
        </p:nvSpPr>
        <p:spPr>
          <a:xfrm>
            <a:off x="1907704" y="558924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6"/>
          <a:stretch/>
        </p:blipFill>
        <p:spPr>
          <a:xfrm>
            <a:off x="7217651" y="2335324"/>
            <a:ext cx="1103731" cy="109367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6" t="37554" r="32670" b="36854"/>
          <a:stretch/>
        </p:blipFill>
        <p:spPr>
          <a:xfrm rot="5400000">
            <a:off x="329428" y="5068034"/>
            <a:ext cx="1287064" cy="14784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240" y="3678344"/>
            <a:ext cx="1583125" cy="908754"/>
          </a:xfrm>
          <a:prstGeom prst="rect">
            <a:avLst/>
          </a:prstGeom>
        </p:spPr>
      </p:pic>
      <p:pic>
        <p:nvPicPr>
          <p:cNvPr id="21" name="Picture 20" descr="Tajna Masmalića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2" y="2435349"/>
            <a:ext cx="1611458" cy="118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Čuvita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3" y="4884643"/>
            <a:ext cx="1687703" cy="1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2"/>
          <a:stretch/>
        </p:blipFill>
        <p:spPr>
          <a:xfrm>
            <a:off x="133242" y="3754413"/>
            <a:ext cx="1597617" cy="12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barisic\Desktop\Izreza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0490" y="6021288"/>
            <a:ext cx="1792388" cy="4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760115" y="4829435"/>
            <a:ext cx="309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kontakt: </a:t>
            </a:r>
            <a:r>
              <a:rPr lang="hr-HR" sz="1400" dirty="0" smtClean="0">
                <a:hlinkClick r:id="rId3"/>
              </a:rPr>
              <a:t>otoci@mrrfeu.hr</a:t>
            </a:r>
            <a:endParaRPr lang="hr-HR" sz="1400" dirty="0" smtClean="0"/>
          </a:p>
          <a:p>
            <a:r>
              <a:rPr lang="hr-HR" sz="1400" dirty="0" smtClean="0"/>
              <a:t> </a:t>
            </a:r>
            <a:endParaRPr lang="hr-HR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492137" y="4211679"/>
            <a:ext cx="328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Puno hvala na pažnji!</a:t>
            </a:r>
            <a:endParaRPr lang="hr-HR" sz="2800" dirty="0">
              <a:solidFill>
                <a:schemeClr val="tx2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73" y="3918121"/>
            <a:ext cx="1329814" cy="911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2"/>
          <a:stretch/>
        </p:blipFill>
        <p:spPr>
          <a:xfrm>
            <a:off x="3098946" y="3788899"/>
            <a:ext cx="1184762" cy="1246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6"/>
          <a:stretch/>
        </p:blipFill>
        <p:spPr>
          <a:xfrm>
            <a:off x="759429" y="3876995"/>
            <a:ext cx="818629" cy="948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/>
          <a:stretch/>
        </p:blipFill>
        <p:spPr>
          <a:xfrm>
            <a:off x="567210" y="2938440"/>
            <a:ext cx="1114865" cy="761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6" t="37554" r="32670" b="36854"/>
          <a:stretch/>
        </p:blipFill>
        <p:spPr>
          <a:xfrm rot="5400000">
            <a:off x="3208196" y="2585941"/>
            <a:ext cx="1084810" cy="1066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/>
          <a:srcRect l="22354"/>
          <a:stretch/>
        </p:blipFill>
        <p:spPr>
          <a:xfrm>
            <a:off x="1769444" y="2613945"/>
            <a:ext cx="1329502" cy="1182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93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29158" y="4801524"/>
            <a:ext cx="5112568" cy="1431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b="1" dirty="0">
                <a:solidFill>
                  <a:schemeClr val="accent1"/>
                </a:solidFill>
              </a:rPr>
              <a:t>Provedbena jedinica </a:t>
            </a:r>
          </a:p>
          <a:p>
            <a:r>
              <a:rPr lang="hr-HR" sz="1600" dirty="0">
                <a:solidFill>
                  <a:schemeClr val="tx1"/>
                </a:solidFill>
              </a:rPr>
              <a:t>tijelo nadležno za otoke pri Ministarstvu regionalnoga razvoja i fondova Europske unije/Uprava za regionalni razvoj/Sektor za otoke</a:t>
            </a:r>
          </a:p>
          <a:p>
            <a:pPr algn="ctr"/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3752038" y="2508854"/>
            <a:ext cx="5112568" cy="1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b="1" dirty="0">
                <a:solidFill>
                  <a:schemeClr val="accent1"/>
                </a:solidFill>
              </a:rPr>
              <a:t>Provedba Projekta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</a:rPr>
              <a:t>temeljem raspisanog Natječaja za prijavu projekata udruga na otocima usmjerenih na održivi razvoj otoka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</a:rPr>
              <a:t>Natječaj se raspisuje jednom godišnje</a:t>
            </a:r>
          </a:p>
        </p:txBody>
      </p:sp>
      <p:sp>
        <p:nvSpPr>
          <p:cNvPr id="3" name="Rectangle 2"/>
          <p:cNvSpPr/>
          <p:nvPr/>
        </p:nvSpPr>
        <p:spPr>
          <a:xfrm>
            <a:off x="3779912" y="1385392"/>
            <a:ext cx="5112568" cy="918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hr-HR" b="1" dirty="0" smtClean="0">
              <a:solidFill>
                <a:schemeClr val="accent1"/>
              </a:solidFill>
            </a:endParaRPr>
          </a:p>
          <a:p>
            <a:pPr lvl="0"/>
            <a:r>
              <a:rPr lang="hr-HR" b="1" dirty="0" smtClean="0">
                <a:solidFill>
                  <a:schemeClr val="accent1"/>
                </a:solidFill>
              </a:rPr>
              <a:t>Naziv </a:t>
            </a:r>
            <a:r>
              <a:rPr lang="hr-HR" b="1" dirty="0">
                <a:solidFill>
                  <a:schemeClr val="accent1"/>
                </a:solidFill>
              </a:rPr>
              <a:t>Projekta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„Podrška civilnom sektoru na otocima u cilju   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  održivog razvoja otoka”</a:t>
            </a:r>
          </a:p>
          <a:p>
            <a:pPr algn="ctr"/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altLang="sr-Latn-RS" dirty="0" smtClean="0"/>
              <a:t>			OSNOVNO </a:t>
            </a:r>
            <a:r>
              <a:rPr lang="hr-HR" altLang="sr-Latn-RS" dirty="0"/>
              <a:t>O </a:t>
            </a:r>
            <a:r>
              <a:rPr lang="hr-HR" altLang="sr-Latn-RS" dirty="0" smtClean="0"/>
              <a:t>PROJEKTU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07504" y="548680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8824" y="980728"/>
            <a:ext cx="6702041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8532440" y="0"/>
            <a:ext cx="360040" cy="126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2" descr="C:\Users\rbarisic\Desktop\Izreza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0490" y="6021288"/>
            <a:ext cx="1792388" cy="4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752038" y="4019789"/>
            <a:ext cx="508968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schemeClr val="accent1"/>
                </a:solidFill>
              </a:rPr>
              <a:t>Područje </a:t>
            </a:r>
            <a:r>
              <a:rPr lang="hr-HR" b="1" dirty="0" smtClean="0">
                <a:solidFill>
                  <a:schemeClr val="accent1"/>
                </a:solidFill>
              </a:rPr>
              <a:t>Natječaja</a:t>
            </a:r>
          </a:p>
          <a:p>
            <a:r>
              <a:rPr lang="hr-HR" b="1" dirty="0">
                <a:solidFill>
                  <a:schemeClr val="bg1"/>
                </a:solidFill>
              </a:rPr>
              <a:t>POBOLJŠANJE KVALITETE ŽIVOTA NA </a:t>
            </a:r>
            <a:r>
              <a:rPr lang="hr-HR" b="1" dirty="0" smtClean="0">
                <a:solidFill>
                  <a:schemeClr val="bg1"/>
                </a:solidFill>
              </a:rPr>
              <a:t>OTOCIMA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29158" y="4862793"/>
            <a:ext cx="5112568" cy="1581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hr-HR" b="1" dirty="0">
                <a:solidFill>
                  <a:schemeClr val="accent1"/>
                </a:solidFill>
              </a:rPr>
              <a:t>Podrška projektima</a:t>
            </a:r>
          </a:p>
          <a:p>
            <a:pPr lvl="0" algn="just"/>
            <a:r>
              <a:rPr lang="hr-HR" dirty="0">
                <a:solidFill>
                  <a:schemeClr val="tx1"/>
                </a:solidFill>
              </a:rPr>
              <a:t>koji donose nove ideje, modele razvoja i načine rješavanja postojećih problema na otocima</a:t>
            </a:r>
          </a:p>
          <a:p>
            <a:pPr algn="ctr"/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3752038" y="2818290"/>
            <a:ext cx="5112568" cy="1906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hr-HR" b="1" dirty="0">
                <a:solidFill>
                  <a:schemeClr val="accent1"/>
                </a:solidFill>
              </a:rPr>
              <a:t>Glavne smjernice</a:t>
            </a:r>
          </a:p>
          <a:p>
            <a:pPr algn="just"/>
            <a:r>
              <a:rPr lang="hr-HR" dirty="0">
                <a:solidFill>
                  <a:schemeClr val="tx1"/>
                </a:solidFill>
              </a:rPr>
              <a:t>podupiranje otočnih udruga, koje djeluju kao male organizacije kreativnih i pozitivnih struja na otocima i donose osvježenje i nove ideje u otočne sredine </a:t>
            </a:r>
          </a:p>
          <a:p>
            <a:pPr algn="ctr"/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779912" y="1385392"/>
            <a:ext cx="5112568" cy="1179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b="1" dirty="0">
                <a:solidFill>
                  <a:schemeClr val="accent1"/>
                </a:solidFill>
              </a:rPr>
              <a:t>Cilj Projekta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financijskom potporom omogućiti poticaj i razvoj civilnog sektora na otocima</a:t>
            </a:r>
          </a:p>
          <a:p>
            <a:pPr algn="ctr"/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altLang="sr-Latn-RS" dirty="0" smtClean="0"/>
              <a:t>			OSNOVNO </a:t>
            </a:r>
            <a:r>
              <a:rPr lang="hr-HR" altLang="sr-Latn-RS" dirty="0"/>
              <a:t>O </a:t>
            </a:r>
            <a:r>
              <a:rPr lang="hr-HR" altLang="sr-Latn-RS" dirty="0" smtClean="0"/>
              <a:t>PROJEKTU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07504" y="548680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8824" y="980728"/>
            <a:ext cx="6702041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8532440" y="0"/>
            <a:ext cx="360040" cy="126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2" descr="C:\Users\rbarisic\Desktop\Izreza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0490" y="6021288"/>
            <a:ext cx="1792388" cy="42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9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altLang="sr-Latn-RS" dirty="0" smtClean="0"/>
              <a:t>	GLAVNE </a:t>
            </a:r>
            <a:r>
              <a:rPr lang="hr-HR" altLang="sr-Latn-RS" dirty="0"/>
              <a:t>ODREDNICE NATJEČAJA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07504" y="548680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</a:t>
            </a:r>
            <a:endParaRPr lang="hr-H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491880" y="1484784"/>
            <a:ext cx="7870822" cy="52565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r-HR" sz="2200" b="1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hr-HR" sz="2200" b="1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hr-HR" sz="2200" b="1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hr-HR" sz="2200" b="1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hr-HR" sz="2200" b="1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hr-HR" sz="2200" b="1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hr-HR" sz="2200" b="1" dirty="0" smtClean="0">
              <a:solidFill>
                <a:schemeClr val="accent1"/>
              </a:solidFill>
            </a:endParaRPr>
          </a:p>
          <a:p>
            <a:pPr marL="0" lvl="0" indent="0" algn="just">
              <a:buNone/>
            </a:pPr>
            <a:endParaRPr lang="hr-HR" sz="2200" b="1" dirty="0" smtClean="0">
              <a:solidFill>
                <a:schemeClr val="accent1"/>
              </a:solidFill>
            </a:endParaRPr>
          </a:p>
          <a:p>
            <a:pPr marL="0" lvl="0" indent="0" algn="just">
              <a:buNone/>
            </a:pPr>
            <a:endParaRPr lang="hr-HR" sz="2200" b="1" dirty="0" smtClean="0">
              <a:solidFill>
                <a:schemeClr val="accent1"/>
              </a:solidFill>
            </a:endParaRPr>
          </a:p>
          <a:p>
            <a:pPr marL="0" lvl="0" indent="0" algn="just">
              <a:buNone/>
            </a:pPr>
            <a:endParaRPr lang="hr-HR" sz="2200" b="1" dirty="0" smtClean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8824" y="980728"/>
            <a:ext cx="6702041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8532440" y="0"/>
            <a:ext cx="360040" cy="126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"/>
          <p:cNvSpPr/>
          <p:nvPr/>
        </p:nvSpPr>
        <p:spPr>
          <a:xfrm>
            <a:off x="994982" y="4012585"/>
            <a:ext cx="7620441" cy="3684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djeluju i imaju sjedište na </a:t>
            </a:r>
            <a:r>
              <a:rPr lang="hr-HR" dirty="0">
                <a:solidFill>
                  <a:schemeClr val="tx1"/>
                </a:solidFill>
              </a:rPr>
              <a:t>području hrvatskih </a:t>
            </a:r>
            <a:r>
              <a:rPr lang="hr-HR" dirty="0" smtClean="0">
                <a:solidFill>
                  <a:schemeClr val="tx1"/>
                </a:solidFill>
              </a:rPr>
              <a:t>otoka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985077" y="1772816"/>
            <a:ext cx="7547364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hr-HR" sz="1600" dirty="0">
                <a:solidFill>
                  <a:schemeClr val="tx1"/>
                </a:solidFill>
              </a:rPr>
              <a:t>„Natječaj za prijavu projekata udruga na otocima </a:t>
            </a:r>
            <a:r>
              <a:rPr lang="hr-HR" sz="1600" dirty="0" smtClean="0">
                <a:solidFill>
                  <a:schemeClr val="tx1"/>
                </a:solidFill>
              </a:rPr>
              <a:t>usmjerenih na održivi razvoj otoka u </a:t>
            </a:r>
            <a:r>
              <a:rPr lang="hr-HR" sz="1600" dirty="0">
                <a:solidFill>
                  <a:schemeClr val="tx1"/>
                </a:solidFill>
              </a:rPr>
              <a:t>okviru raspoloživih sredstava Državnog proračuna za </a:t>
            </a:r>
            <a:r>
              <a:rPr lang="hr-HR" sz="1600" dirty="0" smtClean="0">
                <a:solidFill>
                  <a:schemeClr val="tx1"/>
                </a:solidFill>
              </a:rPr>
              <a:t>2017. </a:t>
            </a:r>
            <a:r>
              <a:rPr lang="hr-HR" sz="1600" dirty="0">
                <a:solidFill>
                  <a:schemeClr val="tx1"/>
                </a:solidFill>
              </a:rPr>
              <a:t>godinu na poziciji Ministarstva regionalnoga razvoja i fondova Europske unije”</a:t>
            </a:r>
          </a:p>
        </p:txBody>
      </p:sp>
      <p:pic>
        <p:nvPicPr>
          <p:cNvPr id="12" name="Picture 2" descr="C:\Users\rbarisic\Desktop\Izreza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0490" y="6021288"/>
            <a:ext cx="1792388" cy="4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"/>
          <p:cNvSpPr/>
          <p:nvPr/>
        </p:nvSpPr>
        <p:spPr>
          <a:xfrm>
            <a:off x="985077" y="4513309"/>
            <a:ext cx="7620441" cy="652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u upisane u Registar udruga i Registar neprofitnih organizacija Republike Hrvatske i vode uredno financijsko poslovanje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5077" y="1354965"/>
            <a:ext cx="1777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hr-HR" b="1" dirty="0">
                <a:solidFill>
                  <a:schemeClr val="accent1"/>
                </a:solidFill>
              </a:rPr>
              <a:t>Naziv Natječaja: </a:t>
            </a:r>
          </a:p>
        </p:txBody>
      </p:sp>
      <p:sp>
        <p:nvSpPr>
          <p:cNvPr id="6" name="Rectangle 5"/>
          <p:cNvSpPr/>
          <p:nvPr/>
        </p:nvSpPr>
        <p:spPr>
          <a:xfrm>
            <a:off x="994982" y="3482674"/>
            <a:ext cx="367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b="1" dirty="0">
                <a:solidFill>
                  <a:schemeClr val="accent1"/>
                </a:solidFill>
              </a:rPr>
              <a:t>Prihvatljivi prijavitelj su udruge koje:</a:t>
            </a:r>
          </a:p>
        </p:txBody>
      </p:sp>
    </p:spTree>
    <p:extLst>
      <p:ext uri="{BB962C8B-B14F-4D97-AF65-F5344CB8AC3E}">
        <p14:creationId xmlns:p14="http://schemas.microsoft.com/office/powerpoint/2010/main" val="39554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                     DO SADA OSTVARENO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07504" y="548680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779912" y="1369510"/>
            <a:ext cx="4889318" cy="52565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r-HR" sz="2200" dirty="0" smtClean="0"/>
          </a:p>
          <a:p>
            <a:pPr marL="0" lvl="0" indent="0">
              <a:buNone/>
            </a:pPr>
            <a:endParaRPr lang="hr-HR" sz="2200" b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hr-HR" sz="22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2200" b="1" dirty="0" smtClean="0">
              <a:solidFill>
                <a:schemeClr val="accent1"/>
              </a:solidFill>
            </a:endParaRPr>
          </a:p>
          <a:p>
            <a:pPr marL="0" lvl="0" indent="0" algn="just">
              <a:buNone/>
            </a:pPr>
            <a:endParaRPr lang="hr-HR" sz="2200" dirty="0" smtClean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endParaRPr lang="hr-HR" sz="2200" b="1" dirty="0" smtClean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8824" y="980728"/>
            <a:ext cx="6702041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8532440" y="0"/>
            <a:ext cx="360040" cy="126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2" descr="C:\Users\rbarisic\Desktop\Izreza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0490" y="6021288"/>
            <a:ext cx="1792388" cy="4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8676456" cy="42504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r-HR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935865" y="2204864"/>
            <a:ext cx="756084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10 GODINA Projekta</a:t>
            </a:r>
            <a:endParaRPr lang="hr-HR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935865" y="3429000"/>
            <a:ext cx="75608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280 PROJEKATA/PODRŠKA</a:t>
            </a:r>
            <a:endParaRPr lang="hr-HR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935865" y="4651395"/>
            <a:ext cx="756084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3.541.000 KN  </a:t>
            </a:r>
            <a:endParaRPr lang="hr-HR" sz="3600" dirty="0"/>
          </a:p>
        </p:txBody>
      </p:sp>
      <p:sp>
        <p:nvSpPr>
          <p:cNvPr id="18" name="Down Arrow 17"/>
          <p:cNvSpPr/>
          <p:nvPr/>
        </p:nvSpPr>
        <p:spPr>
          <a:xfrm>
            <a:off x="4285405" y="2995211"/>
            <a:ext cx="484632" cy="28803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Down Arrow 18"/>
          <p:cNvSpPr/>
          <p:nvPr/>
        </p:nvSpPr>
        <p:spPr>
          <a:xfrm>
            <a:off x="4285405" y="4219347"/>
            <a:ext cx="484632" cy="28803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6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8532440" y="0"/>
            <a:ext cx="360040" cy="126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107504" y="548680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9" name="Zaobljeni pravokutnik 2"/>
          <p:cNvSpPr/>
          <p:nvPr/>
        </p:nvSpPr>
        <p:spPr>
          <a:xfrm>
            <a:off x="1187624" y="1556792"/>
            <a:ext cx="6984775" cy="47417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628824" y="980728"/>
            <a:ext cx="6702041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                     DO SADA OSTVARENO</a:t>
            </a:r>
            <a:endParaRPr lang="hr-HR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677025"/>
              </p:ext>
            </p:extLst>
          </p:nvPr>
        </p:nvGraphicFramePr>
        <p:xfrm>
          <a:off x="1655675" y="2222316"/>
          <a:ext cx="6048672" cy="341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6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altLang="sr-Latn-RS" dirty="0" smtClean="0"/>
              <a:t>	GLAVNE </a:t>
            </a:r>
            <a:r>
              <a:rPr lang="hr-HR" altLang="sr-Latn-RS" dirty="0"/>
              <a:t>ODREDNICE NATJEČAJA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07504" y="548680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8824" y="980728"/>
            <a:ext cx="6702041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8532440" y="0"/>
            <a:ext cx="360040" cy="126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"/>
          <p:cNvSpPr/>
          <p:nvPr/>
        </p:nvSpPr>
        <p:spPr>
          <a:xfrm>
            <a:off x="972188" y="3053878"/>
            <a:ext cx="4920912" cy="586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 err="1">
                <a:solidFill>
                  <a:schemeClr val="accent1"/>
                </a:solidFill>
              </a:rPr>
              <a:t>m</a:t>
            </a:r>
            <a:r>
              <a:rPr lang="hr-HR" sz="2000" b="1" dirty="0" err="1" smtClean="0">
                <a:solidFill>
                  <a:schemeClr val="accent1"/>
                </a:solidFill>
              </a:rPr>
              <a:t>ax</a:t>
            </a:r>
            <a:r>
              <a:rPr lang="hr-HR" sz="2000" b="1" dirty="0" smtClean="0">
                <a:solidFill>
                  <a:schemeClr val="accent1"/>
                </a:solidFill>
              </a:rPr>
              <a:t>.= 40.000,00 kuna (2017.)</a:t>
            </a:r>
          </a:p>
          <a:p>
            <a:r>
              <a:rPr lang="hr-HR" sz="2000" b="1" dirty="0" smtClean="0">
                <a:solidFill>
                  <a:schemeClr val="accent1"/>
                </a:solidFill>
              </a:rPr>
              <a:t>min.= </a:t>
            </a:r>
            <a:r>
              <a:rPr lang="hr-HR" sz="2000" b="1" dirty="0">
                <a:solidFill>
                  <a:schemeClr val="accent1"/>
                </a:solidFill>
              </a:rPr>
              <a:t>2</a:t>
            </a:r>
            <a:r>
              <a:rPr lang="hr-HR" sz="2000" b="1" dirty="0" smtClean="0">
                <a:solidFill>
                  <a:schemeClr val="accent1"/>
                </a:solidFill>
              </a:rPr>
              <a:t>0.000,00 kuna (2017.)</a:t>
            </a:r>
            <a:endParaRPr lang="hr-HR" sz="2000" b="1" dirty="0">
              <a:solidFill>
                <a:schemeClr val="accent1"/>
              </a:solidFill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939918" y="1746603"/>
            <a:ext cx="2445523" cy="5330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 smtClean="0">
                <a:solidFill>
                  <a:schemeClr val="accent1"/>
                </a:solidFill>
              </a:rPr>
              <a:t>490.500,00 kuna </a:t>
            </a:r>
            <a:endParaRPr lang="hr-HR" sz="2000" b="1" i="1" dirty="0">
              <a:solidFill>
                <a:schemeClr val="accent1"/>
              </a:solidFill>
            </a:endParaRPr>
          </a:p>
        </p:txBody>
      </p:sp>
      <p:sp>
        <p:nvSpPr>
          <p:cNvPr id="19" name="Rectangle 1"/>
          <p:cNvSpPr/>
          <p:nvPr/>
        </p:nvSpPr>
        <p:spPr>
          <a:xfrm>
            <a:off x="954293" y="4653136"/>
            <a:ext cx="2431148" cy="5330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bg1"/>
                </a:solidFill>
              </a:rPr>
              <a:t>t</a:t>
            </a:r>
            <a:r>
              <a:rPr lang="hr-HR" sz="2000" b="1" dirty="0" smtClean="0">
                <a:solidFill>
                  <a:schemeClr val="bg1"/>
                </a:solidFill>
              </a:rPr>
              <a:t>ravanj 2017.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1"/>
          <p:cNvSpPr/>
          <p:nvPr/>
        </p:nvSpPr>
        <p:spPr>
          <a:xfrm>
            <a:off x="5940152" y="4653136"/>
            <a:ext cx="2492802" cy="5330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bg1"/>
                </a:solidFill>
              </a:rPr>
              <a:t>s</a:t>
            </a:r>
            <a:r>
              <a:rPr lang="hr-HR" sz="2000" b="1" dirty="0" smtClean="0">
                <a:solidFill>
                  <a:schemeClr val="bg1"/>
                </a:solidFill>
              </a:rPr>
              <a:t>vibanj 2017.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6" name="Ševron 5"/>
          <p:cNvSpPr/>
          <p:nvPr/>
        </p:nvSpPr>
        <p:spPr>
          <a:xfrm>
            <a:off x="3609604" y="4653136"/>
            <a:ext cx="484632" cy="48463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1" name="Ševron 20"/>
          <p:cNvSpPr/>
          <p:nvPr/>
        </p:nvSpPr>
        <p:spPr>
          <a:xfrm>
            <a:off x="4012331" y="4677334"/>
            <a:ext cx="484632" cy="48463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2" name="Ševron 21"/>
          <p:cNvSpPr/>
          <p:nvPr/>
        </p:nvSpPr>
        <p:spPr>
          <a:xfrm>
            <a:off x="4355976" y="4685504"/>
            <a:ext cx="484632" cy="48463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3" name="Ševron 22"/>
          <p:cNvSpPr/>
          <p:nvPr/>
        </p:nvSpPr>
        <p:spPr>
          <a:xfrm>
            <a:off x="5148064" y="4685504"/>
            <a:ext cx="484632" cy="484632"/>
          </a:xfrm>
          <a:prstGeom prst="chevr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4" name="Ševron 23"/>
          <p:cNvSpPr/>
          <p:nvPr/>
        </p:nvSpPr>
        <p:spPr>
          <a:xfrm>
            <a:off x="4737528" y="4685504"/>
            <a:ext cx="484632" cy="484632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18" name="Picture 2" descr="C:\Users\rbarisic\Desktop\Izreza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0490" y="6021288"/>
            <a:ext cx="1792388" cy="4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1"/>
          <p:cNvSpPr/>
          <p:nvPr/>
        </p:nvSpPr>
        <p:spPr>
          <a:xfrm>
            <a:off x="3403337" y="5352093"/>
            <a:ext cx="2492802" cy="5330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bg1"/>
                </a:solidFill>
              </a:rPr>
              <a:t>m</a:t>
            </a:r>
            <a:r>
              <a:rPr lang="hr-HR" sz="2000" b="1" dirty="0" smtClean="0">
                <a:solidFill>
                  <a:schemeClr val="bg1"/>
                </a:solidFill>
              </a:rPr>
              <a:t>in. 30 dana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918" y="1362016"/>
            <a:ext cx="357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Natječajna sredstva u 2017. godini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2751" y="2647392"/>
            <a:ext cx="218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Vrijednosti </a:t>
            </a:r>
            <a:r>
              <a:rPr lang="hr-HR" b="1" dirty="0" smtClean="0">
                <a:solidFill>
                  <a:schemeClr val="accent1"/>
                </a:solidFill>
              </a:rPr>
              <a:t>projekata</a:t>
            </a:r>
            <a:endParaRPr lang="hr-HR" b="1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54189" y="4235285"/>
            <a:ext cx="237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Rok za dostavu prijava</a:t>
            </a:r>
            <a:r>
              <a:rPr lang="hr-HR" b="1" dirty="0" smtClean="0">
                <a:solidFill>
                  <a:schemeClr val="accent1"/>
                </a:solidFill>
              </a:rPr>
              <a:t>:</a:t>
            </a:r>
            <a:endParaRPr lang="hr-HR" b="1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13201" y="4235285"/>
            <a:ext cx="259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Datum objave Natječaja: </a:t>
            </a:r>
          </a:p>
        </p:txBody>
      </p:sp>
    </p:spTree>
    <p:extLst>
      <p:ext uri="{BB962C8B-B14F-4D97-AF65-F5344CB8AC3E}">
        <p14:creationId xmlns:p14="http://schemas.microsoft.com/office/powerpoint/2010/main" val="2773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mtClean="0"/>
              <a:t>PODRUČJA PROVEDBE NATJEČAJA</a:t>
            </a:r>
            <a:endParaRPr lang="hr-HR" dirty="0"/>
          </a:p>
        </p:txBody>
      </p:sp>
      <p:sp>
        <p:nvSpPr>
          <p:cNvPr id="18" name="Rectangle 17"/>
          <p:cNvSpPr/>
          <p:nvPr/>
        </p:nvSpPr>
        <p:spPr>
          <a:xfrm>
            <a:off x="8532440" y="0"/>
            <a:ext cx="360040" cy="126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107504" y="548680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9" name="Zaobljeni pravokutnik 2"/>
          <p:cNvSpPr/>
          <p:nvPr/>
        </p:nvSpPr>
        <p:spPr>
          <a:xfrm>
            <a:off x="2296523" y="1556792"/>
            <a:ext cx="4550953" cy="47417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10" name="Content Placeholder 3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8791552"/>
              </p:ext>
            </p:extLst>
          </p:nvPr>
        </p:nvGraphicFramePr>
        <p:xfrm>
          <a:off x="2627784" y="1573542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628824" y="980728"/>
            <a:ext cx="6702041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38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860" y="99120"/>
            <a:ext cx="8229600" cy="1143000"/>
          </a:xfrm>
        </p:spPr>
        <p:txBody>
          <a:bodyPr>
            <a:normAutofit/>
          </a:bodyPr>
          <a:lstStyle/>
          <a:p>
            <a:r>
              <a:rPr lang="hr-HR" altLang="sr-Latn-RS" dirty="0" smtClean="0"/>
              <a:t>FAZE NATJEČAJNOG POSTUPKA 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07504" y="548680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8824" y="980728"/>
            <a:ext cx="6702041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8532440" y="0"/>
            <a:ext cx="360040" cy="126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2" descr="C:\Users\rbarisic\Desktop\Izreza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2630" y="5913986"/>
            <a:ext cx="1792388" cy="4233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riped Right Arrow 2"/>
          <p:cNvSpPr/>
          <p:nvPr/>
        </p:nvSpPr>
        <p:spPr>
          <a:xfrm>
            <a:off x="1079612" y="2065742"/>
            <a:ext cx="7956884" cy="1872208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1500285" y="2697046"/>
            <a:ext cx="669776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1.</a:t>
            </a:r>
            <a:endParaRPr lang="hr-HR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95302" y="364762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1"/>
                </a:solidFill>
              </a:rPr>
              <a:t>OBJAVA </a:t>
            </a:r>
          </a:p>
          <a:p>
            <a:r>
              <a:rPr lang="hr-HR" sz="2000" b="1" dirty="0" smtClean="0">
                <a:solidFill>
                  <a:schemeClr val="accent1"/>
                </a:solidFill>
              </a:rPr>
              <a:t>NATJEČAJA</a:t>
            </a:r>
            <a:endParaRPr lang="hr-HR" sz="2000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5806" y="3662680"/>
            <a:ext cx="1638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1"/>
                </a:solidFill>
              </a:rPr>
              <a:t>ZATVARANJE  NATJEČAJA</a:t>
            </a:r>
            <a:endParaRPr lang="hr-HR" sz="2000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2705" y="3624523"/>
            <a:ext cx="1638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1"/>
                </a:solidFill>
              </a:rPr>
              <a:t>ODLUKA O DODJELI FINANCIJSKIH SREDSTAVA</a:t>
            </a:r>
            <a:endParaRPr lang="hr-HR" sz="2000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60887" y="3662680"/>
            <a:ext cx="1869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1"/>
                </a:solidFill>
              </a:rPr>
              <a:t>UGOVORANJE PROJEKATA </a:t>
            </a:r>
            <a:endParaRPr lang="hr-HR" sz="2000" b="1" dirty="0">
              <a:solidFill>
                <a:schemeClr val="accent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>
            <a:off x="2232878" y="3856438"/>
            <a:ext cx="916831" cy="905134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3742637" y="4367391"/>
            <a:ext cx="1693459" cy="112934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5679082" y="4950663"/>
            <a:ext cx="2020055" cy="89115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326683" y="2697046"/>
            <a:ext cx="669776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2</a:t>
            </a:r>
            <a:r>
              <a:rPr lang="hr-HR" sz="2800" b="1" dirty="0" smtClean="0"/>
              <a:t>.</a:t>
            </a:r>
            <a:endParaRPr lang="hr-HR" sz="2800" b="1" dirty="0"/>
          </a:p>
        </p:txBody>
      </p:sp>
      <p:sp>
        <p:nvSpPr>
          <p:cNvPr id="33" name="Oval 32"/>
          <p:cNvSpPr/>
          <p:nvPr/>
        </p:nvSpPr>
        <p:spPr>
          <a:xfrm>
            <a:off x="5101208" y="2708773"/>
            <a:ext cx="669776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3.</a:t>
            </a:r>
            <a:endParaRPr lang="hr-HR" sz="2800" b="1" dirty="0"/>
          </a:p>
        </p:txBody>
      </p:sp>
      <p:sp>
        <p:nvSpPr>
          <p:cNvPr id="34" name="Oval 33"/>
          <p:cNvSpPr/>
          <p:nvPr/>
        </p:nvSpPr>
        <p:spPr>
          <a:xfrm>
            <a:off x="7049430" y="2717304"/>
            <a:ext cx="669776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4.</a:t>
            </a:r>
            <a:endParaRPr lang="hr-HR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47143" y="4955330"/>
            <a:ext cx="120177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30 DANA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4319" y="5729320"/>
            <a:ext cx="120177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45 DANA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95985" y="6052581"/>
            <a:ext cx="120177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30 DANA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92802" y="4432110"/>
            <a:ext cx="143806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1"/>
                </a:solidFill>
              </a:rPr>
              <a:t>PROVEDBA PROJEKATA</a:t>
            </a:r>
          </a:p>
          <a:p>
            <a:pPr algn="ctr"/>
            <a:r>
              <a:rPr lang="hr-HR" sz="1600" b="1" dirty="0" smtClean="0">
                <a:solidFill>
                  <a:schemeClr val="accent1"/>
                </a:solidFill>
              </a:rPr>
              <a:t>+ 12 MJESECI </a:t>
            </a:r>
            <a:endParaRPr lang="hr-HR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3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8" grpId="0"/>
      <p:bldP spid="19" grpId="0"/>
      <p:bldP spid="20" grpId="0"/>
      <p:bldP spid="2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639</Words>
  <Application>Microsoft Office PowerPoint</Application>
  <PresentationFormat>On-screen Show (4:3)</PresentationFormat>
  <Paragraphs>140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PowerPoint Presentation</vt:lpstr>
      <vt:lpstr>   OSNOVNO O PROJEKTU</vt:lpstr>
      <vt:lpstr>   OSNOVNO O PROJEKTU</vt:lpstr>
      <vt:lpstr> GLAVNE ODREDNICE NATJEČAJA</vt:lpstr>
      <vt:lpstr>                            DO SADA OSTVARENO</vt:lpstr>
      <vt:lpstr>                            DO SADA OSTVARENO</vt:lpstr>
      <vt:lpstr> GLAVNE ODREDNICE NATJEČAJA</vt:lpstr>
      <vt:lpstr>PowerPoint Presentation</vt:lpstr>
      <vt:lpstr>FAZE NATJEČAJNOG POSTUPKA </vt:lpstr>
      <vt:lpstr>      NATJEČAJ UDRUGA NA OTOCIMA 2017.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Primjeri odobrenih projekata u 2014.</dc:title>
  <dc:creator>Martina Gradiška Kramar</dc:creator>
  <cp:lastModifiedBy>Marija Mioč</cp:lastModifiedBy>
  <cp:revision>207</cp:revision>
  <cp:lastPrinted>2017-03-06T11:41:51Z</cp:lastPrinted>
  <dcterms:created xsi:type="dcterms:W3CDTF">2015-02-20T12:51:30Z</dcterms:created>
  <dcterms:modified xsi:type="dcterms:W3CDTF">2017-03-06T15:19:34Z</dcterms:modified>
</cp:coreProperties>
</file>